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diagrams/drawing1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90" r:id="rId2"/>
    <p:sldMasterId id="2147483692" r:id="rId3"/>
  </p:sldMasterIdLst>
  <p:notesMasterIdLst>
    <p:notesMasterId r:id="rId27"/>
  </p:notesMasterIdLst>
  <p:handoutMasterIdLst>
    <p:handoutMasterId r:id="rId28"/>
  </p:handoutMasterIdLst>
  <p:sldIdLst>
    <p:sldId id="621" r:id="rId4"/>
    <p:sldId id="641" r:id="rId5"/>
    <p:sldId id="665" r:id="rId6"/>
    <p:sldId id="653" r:id="rId7"/>
    <p:sldId id="654" r:id="rId8"/>
    <p:sldId id="655" r:id="rId9"/>
    <p:sldId id="656" r:id="rId10"/>
    <p:sldId id="657" r:id="rId11"/>
    <p:sldId id="658" r:id="rId12"/>
    <p:sldId id="659" r:id="rId13"/>
    <p:sldId id="666" r:id="rId14"/>
    <p:sldId id="615" r:id="rId15"/>
    <p:sldId id="660" r:id="rId16"/>
    <p:sldId id="635" r:id="rId17"/>
    <p:sldId id="661" r:id="rId18"/>
    <p:sldId id="662" r:id="rId19"/>
    <p:sldId id="663" r:id="rId20"/>
    <p:sldId id="664" r:id="rId21"/>
    <p:sldId id="652" r:id="rId22"/>
    <p:sldId id="638" r:id="rId23"/>
    <p:sldId id="668" r:id="rId24"/>
    <p:sldId id="646" r:id="rId25"/>
    <p:sldId id="669" r:id="rId26"/>
  </p:sldIdLst>
  <p:sldSz cx="12192000" cy="6858000"/>
  <p:notesSz cx="6799263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63F657-F089-4207-A998-3D3DB5FA733E}">
          <p14:sldIdLst>
            <p14:sldId id="621"/>
            <p14:sldId id="641"/>
            <p14:sldId id="665"/>
            <p14:sldId id="653"/>
            <p14:sldId id="654"/>
            <p14:sldId id="655"/>
            <p14:sldId id="656"/>
            <p14:sldId id="657"/>
            <p14:sldId id="658"/>
            <p14:sldId id="659"/>
            <p14:sldId id="666"/>
            <p14:sldId id="615"/>
            <p14:sldId id="660"/>
            <p14:sldId id="635"/>
            <p14:sldId id="661"/>
            <p14:sldId id="662"/>
            <p14:sldId id="663"/>
            <p14:sldId id="664"/>
            <p14:sldId id="652"/>
            <p14:sldId id="638"/>
            <p14:sldId id="668"/>
            <p14:sldId id="646"/>
            <p14:sldId id="669"/>
          </p14:sldIdLst>
        </p14:section>
        <p14:section name="Untitled Section" id="{442B4B0E-AD7D-4436-9BBB-762E774783E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 Ottosson" initials="KO" lastIdx="0" clrIdx="0"/>
  <p:cmAuthor id="2" name="%Full Name%" initials="%N" lastIdx="0" clrIdx="1">
    <p:extLst>
      <p:ext uri="{19B8F6BF-5375-455C-9EA6-DF929625EA0E}">
        <p15:presenceInfo xmlns:p15="http://schemas.microsoft.com/office/powerpoint/2012/main" userId="%Full Name%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just format 2 - Dekorfär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1" autoAdjust="0"/>
    <p:restoredTop sz="59422" autoAdjust="0"/>
  </p:normalViewPr>
  <p:slideViewPr>
    <p:cSldViewPr snapToGrid="0">
      <p:cViewPr varScale="1">
        <p:scale>
          <a:sx n="51" d="100"/>
          <a:sy n="51" d="100"/>
        </p:scale>
        <p:origin x="1771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5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D3E865-9263-4683-B0B8-4CD950D3875C}" type="doc">
      <dgm:prSet loTypeId="urn:microsoft.com/office/officeart/2005/8/layout/cycle8" loCatId="cycle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sv-SE"/>
        </a:p>
      </dgm:t>
    </dgm:pt>
    <dgm:pt modelId="{9E31B564-0BBD-4754-A1FA-B83651142AC3}">
      <dgm:prSet phldrT="[Text]"/>
      <dgm:spPr/>
      <dgm:t>
        <a:bodyPr/>
        <a:lstStyle/>
        <a:p>
          <a:r>
            <a:rPr lang="sv-SE" b="1" dirty="0"/>
            <a:t>AP 3 </a:t>
          </a:r>
          <a:r>
            <a:rPr lang="sv-SE" b="0" dirty="0"/>
            <a:t>Område för</a:t>
          </a:r>
          <a:r>
            <a:rPr lang="sv-SE" b="0" i="1" dirty="0"/>
            <a:t> </a:t>
          </a:r>
          <a:r>
            <a:rPr lang="sv-SE" b="0" dirty="0" err="1"/>
            <a:t>Systemdemonstrator</a:t>
          </a:r>
          <a:r>
            <a:rPr lang="sv-SE" b="0" dirty="0"/>
            <a:t>:</a:t>
          </a:r>
        </a:p>
        <a:p>
          <a:r>
            <a:rPr lang="sv-SE" i="0" dirty="0"/>
            <a:t>Digitala möjliggörare för cirkulära flöden</a:t>
          </a:r>
        </a:p>
        <a:p>
          <a:endParaRPr lang="sv-SE" i="1" dirty="0"/>
        </a:p>
        <a:p>
          <a:r>
            <a:rPr lang="sv-SE" i="1" dirty="0"/>
            <a:t> </a:t>
          </a:r>
          <a:endParaRPr lang="sv-SE" dirty="0"/>
        </a:p>
      </dgm:t>
    </dgm:pt>
    <dgm:pt modelId="{1667898F-FA95-4109-9F8C-06C6C6C1D05F}" type="parTrans" cxnId="{E005683D-A673-46D1-B2BD-CB1CB42CC89D}">
      <dgm:prSet/>
      <dgm:spPr/>
      <dgm:t>
        <a:bodyPr/>
        <a:lstStyle/>
        <a:p>
          <a:endParaRPr lang="sv-SE"/>
        </a:p>
      </dgm:t>
    </dgm:pt>
    <dgm:pt modelId="{D77E3736-4BB5-4E56-985E-B4D6FDAFD6EB}" type="sibTrans" cxnId="{E005683D-A673-46D1-B2BD-CB1CB42CC89D}">
      <dgm:prSet/>
      <dgm:spPr/>
      <dgm:t>
        <a:bodyPr/>
        <a:lstStyle/>
        <a:p>
          <a:endParaRPr lang="sv-SE"/>
        </a:p>
      </dgm:t>
    </dgm:pt>
    <dgm:pt modelId="{F1A8DF05-C41F-4807-9731-86C9BA0F748D}">
      <dgm:prSet phldrT="[Text]"/>
      <dgm:spPr/>
      <dgm:t>
        <a:bodyPr/>
        <a:lstStyle/>
        <a:p>
          <a:r>
            <a:rPr lang="sv-SE" b="1" dirty="0"/>
            <a:t>AP 4 </a:t>
          </a:r>
          <a:r>
            <a:rPr lang="sv-SE" b="0" dirty="0"/>
            <a:t>Område för </a:t>
          </a:r>
          <a:r>
            <a:rPr lang="sv-SE" b="0" dirty="0" err="1"/>
            <a:t>Systemdemonstrator</a:t>
          </a:r>
          <a:r>
            <a:rPr lang="sv-SE" b="0" dirty="0"/>
            <a:t>:</a:t>
          </a:r>
          <a:r>
            <a:rPr lang="sv-SE" b="0" i="1" dirty="0"/>
            <a:t> </a:t>
          </a:r>
        </a:p>
        <a:p>
          <a:r>
            <a:rPr lang="sv-SE" i="0" dirty="0" err="1"/>
            <a:t>RE:Made</a:t>
          </a:r>
          <a:r>
            <a:rPr lang="sv-SE" i="0" dirty="0"/>
            <a:t> by Sweden –hållbar design och cirkulära produktionsanläggningar</a:t>
          </a:r>
        </a:p>
      </dgm:t>
    </dgm:pt>
    <dgm:pt modelId="{078CCD3D-853E-495C-A218-4EF728EE3833}" type="parTrans" cxnId="{EB01CCBF-51C0-4F14-9D57-8D387571D42D}">
      <dgm:prSet/>
      <dgm:spPr/>
      <dgm:t>
        <a:bodyPr/>
        <a:lstStyle/>
        <a:p>
          <a:endParaRPr lang="sv-SE"/>
        </a:p>
      </dgm:t>
    </dgm:pt>
    <dgm:pt modelId="{E787AA6E-335D-4D10-8F6E-1E2BB077879A}" type="sibTrans" cxnId="{EB01CCBF-51C0-4F14-9D57-8D387571D42D}">
      <dgm:prSet/>
      <dgm:spPr/>
      <dgm:t>
        <a:bodyPr/>
        <a:lstStyle/>
        <a:p>
          <a:endParaRPr lang="sv-SE"/>
        </a:p>
      </dgm:t>
    </dgm:pt>
    <dgm:pt modelId="{6EE9452F-B30D-4B1B-BD95-F6381A315E8E}">
      <dgm:prSet phldrT="[Text]"/>
      <dgm:spPr/>
      <dgm:t>
        <a:bodyPr/>
        <a:lstStyle/>
        <a:p>
          <a:r>
            <a:rPr lang="sv-SE" b="1" dirty="0"/>
            <a:t>AP 2</a:t>
          </a:r>
          <a:r>
            <a:rPr lang="sv-SE" b="1" i="1" dirty="0"/>
            <a:t> </a:t>
          </a:r>
          <a:r>
            <a:rPr lang="sv-SE" b="0" dirty="0"/>
            <a:t>Område för </a:t>
          </a:r>
          <a:r>
            <a:rPr lang="sv-SE" b="0" dirty="0" err="1"/>
            <a:t>systemdemonstrator</a:t>
          </a:r>
          <a:r>
            <a:rPr lang="sv-SE" b="0" dirty="0"/>
            <a:t>:</a:t>
          </a:r>
        </a:p>
        <a:p>
          <a:r>
            <a:rPr lang="sv-SE" b="1" i="0" dirty="0"/>
            <a:t>Återbruk först, återvinning sedan</a:t>
          </a:r>
        </a:p>
        <a:p>
          <a:endParaRPr lang="sv-SE" b="1" i="1" dirty="0"/>
        </a:p>
        <a:p>
          <a:r>
            <a:rPr lang="sv-SE" b="1" i="1" dirty="0"/>
            <a:t> </a:t>
          </a:r>
          <a:endParaRPr lang="sv-SE" dirty="0"/>
        </a:p>
      </dgm:t>
    </dgm:pt>
    <dgm:pt modelId="{92923E2A-7B24-4989-83CE-758FBF49B66B}" type="parTrans" cxnId="{3EFE72F3-6D38-4B30-9C22-5DE2C94388E3}">
      <dgm:prSet/>
      <dgm:spPr/>
      <dgm:t>
        <a:bodyPr/>
        <a:lstStyle/>
        <a:p>
          <a:endParaRPr lang="sv-SE"/>
        </a:p>
      </dgm:t>
    </dgm:pt>
    <dgm:pt modelId="{52336560-B0F9-409E-B36E-C4546F4DE527}" type="sibTrans" cxnId="{3EFE72F3-6D38-4B30-9C22-5DE2C94388E3}">
      <dgm:prSet/>
      <dgm:spPr/>
      <dgm:t>
        <a:bodyPr/>
        <a:lstStyle/>
        <a:p>
          <a:endParaRPr lang="sv-SE"/>
        </a:p>
      </dgm:t>
    </dgm:pt>
    <dgm:pt modelId="{F2DEA5C3-B003-4696-B997-6556334D4B8A}" type="pres">
      <dgm:prSet presAssocID="{9DD3E865-9263-4683-B0B8-4CD950D3875C}" presName="compositeShape" presStyleCnt="0">
        <dgm:presLayoutVars>
          <dgm:chMax val="7"/>
          <dgm:dir/>
          <dgm:resizeHandles val="exact"/>
        </dgm:presLayoutVars>
      </dgm:prSet>
      <dgm:spPr/>
    </dgm:pt>
    <dgm:pt modelId="{857924D3-5706-4A6B-AD78-3FA76EAD21F5}" type="pres">
      <dgm:prSet presAssocID="{9DD3E865-9263-4683-B0B8-4CD950D3875C}" presName="wedge1" presStyleLbl="node1" presStyleIdx="0" presStyleCnt="3"/>
      <dgm:spPr/>
    </dgm:pt>
    <dgm:pt modelId="{51ED306E-4F80-44EC-B01E-6A7A329EEA4D}" type="pres">
      <dgm:prSet presAssocID="{9DD3E865-9263-4683-B0B8-4CD950D3875C}" presName="dummy1a" presStyleCnt="0"/>
      <dgm:spPr/>
    </dgm:pt>
    <dgm:pt modelId="{4B27A39F-18ED-4AB4-B3C4-493AA086F73B}" type="pres">
      <dgm:prSet presAssocID="{9DD3E865-9263-4683-B0B8-4CD950D3875C}" presName="dummy1b" presStyleCnt="0"/>
      <dgm:spPr/>
    </dgm:pt>
    <dgm:pt modelId="{21B7370C-280F-431E-836B-1E0CE40B03EB}" type="pres">
      <dgm:prSet presAssocID="{9DD3E865-9263-4683-B0B8-4CD950D3875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7D67DC3-D6EE-4A84-92A4-0BE11854EF73}" type="pres">
      <dgm:prSet presAssocID="{9DD3E865-9263-4683-B0B8-4CD950D3875C}" presName="wedge2" presStyleLbl="node1" presStyleIdx="1" presStyleCnt="3"/>
      <dgm:spPr/>
    </dgm:pt>
    <dgm:pt modelId="{B6AC0CA7-A8A8-4267-B7C7-F055949EF7AD}" type="pres">
      <dgm:prSet presAssocID="{9DD3E865-9263-4683-B0B8-4CD950D3875C}" presName="dummy2a" presStyleCnt="0"/>
      <dgm:spPr/>
    </dgm:pt>
    <dgm:pt modelId="{15C06A11-D13A-4E64-837B-8B582D78E417}" type="pres">
      <dgm:prSet presAssocID="{9DD3E865-9263-4683-B0B8-4CD950D3875C}" presName="dummy2b" presStyleCnt="0"/>
      <dgm:spPr/>
    </dgm:pt>
    <dgm:pt modelId="{A292ED5F-C6EB-494B-B041-B4BB793FBF50}" type="pres">
      <dgm:prSet presAssocID="{9DD3E865-9263-4683-B0B8-4CD950D3875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D493735-0E92-4A9B-A6F3-2AD72C8BC2ED}" type="pres">
      <dgm:prSet presAssocID="{9DD3E865-9263-4683-B0B8-4CD950D3875C}" presName="wedge3" presStyleLbl="node1" presStyleIdx="2" presStyleCnt="3"/>
      <dgm:spPr/>
    </dgm:pt>
    <dgm:pt modelId="{3EDFA0D1-ADE2-4E79-BFC1-967C17D294F5}" type="pres">
      <dgm:prSet presAssocID="{9DD3E865-9263-4683-B0B8-4CD950D3875C}" presName="dummy3a" presStyleCnt="0"/>
      <dgm:spPr/>
    </dgm:pt>
    <dgm:pt modelId="{D35DAB2E-B5F5-474D-BF9B-67C66B0C1405}" type="pres">
      <dgm:prSet presAssocID="{9DD3E865-9263-4683-B0B8-4CD950D3875C}" presName="dummy3b" presStyleCnt="0"/>
      <dgm:spPr/>
    </dgm:pt>
    <dgm:pt modelId="{36808F83-BB05-4DE2-A80F-88666A3FA74B}" type="pres">
      <dgm:prSet presAssocID="{9DD3E865-9263-4683-B0B8-4CD950D3875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510406CC-BDA3-4A20-B7D5-3FE833F215F2}" type="pres">
      <dgm:prSet presAssocID="{D77E3736-4BB5-4E56-985E-B4D6FDAFD6EB}" presName="arrowWedge1" presStyleLbl="fgSibTrans2D1" presStyleIdx="0" presStyleCnt="3"/>
      <dgm:spPr/>
    </dgm:pt>
    <dgm:pt modelId="{CD593192-4C9B-40D2-B3DD-66C6841A0C73}" type="pres">
      <dgm:prSet presAssocID="{E787AA6E-335D-4D10-8F6E-1E2BB077879A}" presName="arrowWedge2" presStyleLbl="fgSibTrans2D1" presStyleIdx="1" presStyleCnt="3"/>
      <dgm:spPr/>
    </dgm:pt>
    <dgm:pt modelId="{191FF5FA-7E4C-4A86-8F26-451A02DD9049}" type="pres">
      <dgm:prSet presAssocID="{52336560-B0F9-409E-B36E-C4546F4DE527}" presName="arrowWedge3" presStyleLbl="fgSibTrans2D1" presStyleIdx="2" presStyleCnt="3"/>
      <dgm:spPr/>
    </dgm:pt>
  </dgm:ptLst>
  <dgm:cxnLst>
    <dgm:cxn modelId="{41BB7F04-5D43-409B-A58D-671692863293}" type="presOf" srcId="{9E31B564-0BBD-4754-A1FA-B83651142AC3}" destId="{857924D3-5706-4A6B-AD78-3FA76EAD21F5}" srcOrd="0" destOrd="0" presId="urn:microsoft.com/office/officeart/2005/8/layout/cycle8"/>
    <dgm:cxn modelId="{3B181030-D158-4AC5-A3F8-FCB034A61622}" type="presOf" srcId="{6EE9452F-B30D-4B1B-BD95-F6381A315E8E}" destId="{0D493735-0E92-4A9B-A6F3-2AD72C8BC2ED}" srcOrd="0" destOrd="0" presId="urn:microsoft.com/office/officeart/2005/8/layout/cycle8"/>
    <dgm:cxn modelId="{E005683D-A673-46D1-B2BD-CB1CB42CC89D}" srcId="{9DD3E865-9263-4683-B0B8-4CD950D3875C}" destId="{9E31B564-0BBD-4754-A1FA-B83651142AC3}" srcOrd="0" destOrd="0" parTransId="{1667898F-FA95-4109-9F8C-06C6C6C1D05F}" sibTransId="{D77E3736-4BB5-4E56-985E-B4D6FDAFD6EB}"/>
    <dgm:cxn modelId="{A4F1F045-9495-408F-8448-BCFB9537078E}" type="presOf" srcId="{9DD3E865-9263-4683-B0B8-4CD950D3875C}" destId="{F2DEA5C3-B003-4696-B997-6556334D4B8A}" srcOrd="0" destOrd="0" presId="urn:microsoft.com/office/officeart/2005/8/layout/cycle8"/>
    <dgm:cxn modelId="{0B986383-7190-44B4-BA45-6EEF6F339EB4}" type="presOf" srcId="{9E31B564-0BBD-4754-A1FA-B83651142AC3}" destId="{21B7370C-280F-431E-836B-1E0CE40B03EB}" srcOrd="1" destOrd="0" presId="urn:microsoft.com/office/officeart/2005/8/layout/cycle8"/>
    <dgm:cxn modelId="{72159BB7-056F-4851-A586-1B967744CCCF}" type="presOf" srcId="{6EE9452F-B30D-4B1B-BD95-F6381A315E8E}" destId="{36808F83-BB05-4DE2-A80F-88666A3FA74B}" srcOrd="1" destOrd="0" presId="urn:microsoft.com/office/officeart/2005/8/layout/cycle8"/>
    <dgm:cxn modelId="{EB01CCBF-51C0-4F14-9D57-8D387571D42D}" srcId="{9DD3E865-9263-4683-B0B8-4CD950D3875C}" destId="{F1A8DF05-C41F-4807-9731-86C9BA0F748D}" srcOrd="1" destOrd="0" parTransId="{078CCD3D-853E-495C-A218-4EF728EE3833}" sibTransId="{E787AA6E-335D-4D10-8F6E-1E2BB077879A}"/>
    <dgm:cxn modelId="{A38F81C3-3A35-48F5-9929-F19B9B0F3942}" type="presOf" srcId="{F1A8DF05-C41F-4807-9731-86C9BA0F748D}" destId="{E7D67DC3-D6EE-4A84-92A4-0BE11854EF73}" srcOrd="0" destOrd="0" presId="urn:microsoft.com/office/officeart/2005/8/layout/cycle8"/>
    <dgm:cxn modelId="{3EFE72F3-6D38-4B30-9C22-5DE2C94388E3}" srcId="{9DD3E865-9263-4683-B0B8-4CD950D3875C}" destId="{6EE9452F-B30D-4B1B-BD95-F6381A315E8E}" srcOrd="2" destOrd="0" parTransId="{92923E2A-7B24-4989-83CE-758FBF49B66B}" sibTransId="{52336560-B0F9-409E-B36E-C4546F4DE527}"/>
    <dgm:cxn modelId="{8268B2FE-2EB2-47AE-AD2A-9525DDFB2DC9}" type="presOf" srcId="{F1A8DF05-C41F-4807-9731-86C9BA0F748D}" destId="{A292ED5F-C6EB-494B-B041-B4BB793FBF50}" srcOrd="1" destOrd="0" presId="urn:microsoft.com/office/officeart/2005/8/layout/cycle8"/>
    <dgm:cxn modelId="{0C3D9274-4CD9-461E-AEF2-8B84EDA72B71}" type="presParOf" srcId="{F2DEA5C3-B003-4696-B997-6556334D4B8A}" destId="{857924D3-5706-4A6B-AD78-3FA76EAD21F5}" srcOrd="0" destOrd="0" presId="urn:microsoft.com/office/officeart/2005/8/layout/cycle8"/>
    <dgm:cxn modelId="{171268A7-DF6A-4706-98DB-FDA4CF663B63}" type="presParOf" srcId="{F2DEA5C3-B003-4696-B997-6556334D4B8A}" destId="{51ED306E-4F80-44EC-B01E-6A7A329EEA4D}" srcOrd="1" destOrd="0" presId="urn:microsoft.com/office/officeart/2005/8/layout/cycle8"/>
    <dgm:cxn modelId="{3B5674A5-FDD2-40BC-867A-BCD8C61C814A}" type="presParOf" srcId="{F2DEA5C3-B003-4696-B997-6556334D4B8A}" destId="{4B27A39F-18ED-4AB4-B3C4-493AA086F73B}" srcOrd="2" destOrd="0" presId="urn:microsoft.com/office/officeart/2005/8/layout/cycle8"/>
    <dgm:cxn modelId="{8021F824-68F2-4B19-A4FF-961B23FFEEDF}" type="presParOf" srcId="{F2DEA5C3-B003-4696-B997-6556334D4B8A}" destId="{21B7370C-280F-431E-836B-1E0CE40B03EB}" srcOrd="3" destOrd="0" presId="urn:microsoft.com/office/officeart/2005/8/layout/cycle8"/>
    <dgm:cxn modelId="{9641A2D0-8DE4-457A-964A-DE6047184B03}" type="presParOf" srcId="{F2DEA5C3-B003-4696-B997-6556334D4B8A}" destId="{E7D67DC3-D6EE-4A84-92A4-0BE11854EF73}" srcOrd="4" destOrd="0" presId="urn:microsoft.com/office/officeart/2005/8/layout/cycle8"/>
    <dgm:cxn modelId="{35DFB2B4-AFCD-475F-B520-10C3B7F11266}" type="presParOf" srcId="{F2DEA5C3-B003-4696-B997-6556334D4B8A}" destId="{B6AC0CA7-A8A8-4267-B7C7-F055949EF7AD}" srcOrd="5" destOrd="0" presId="urn:microsoft.com/office/officeart/2005/8/layout/cycle8"/>
    <dgm:cxn modelId="{EFDB077B-B256-479A-ABE1-D6D56ABEB1CE}" type="presParOf" srcId="{F2DEA5C3-B003-4696-B997-6556334D4B8A}" destId="{15C06A11-D13A-4E64-837B-8B582D78E417}" srcOrd="6" destOrd="0" presId="urn:microsoft.com/office/officeart/2005/8/layout/cycle8"/>
    <dgm:cxn modelId="{B36721F7-6CCD-43CB-9198-2FF3EA30CC0E}" type="presParOf" srcId="{F2DEA5C3-B003-4696-B997-6556334D4B8A}" destId="{A292ED5F-C6EB-494B-B041-B4BB793FBF50}" srcOrd="7" destOrd="0" presId="urn:microsoft.com/office/officeart/2005/8/layout/cycle8"/>
    <dgm:cxn modelId="{98EBC40B-AAE7-4F56-8145-9480B7655F59}" type="presParOf" srcId="{F2DEA5C3-B003-4696-B997-6556334D4B8A}" destId="{0D493735-0E92-4A9B-A6F3-2AD72C8BC2ED}" srcOrd="8" destOrd="0" presId="urn:microsoft.com/office/officeart/2005/8/layout/cycle8"/>
    <dgm:cxn modelId="{C2D899EC-5CB5-41AE-90FD-197316C6A16B}" type="presParOf" srcId="{F2DEA5C3-B003-4696-B997-6556334D4B8A}" destId="{3EDFA0D1-ADE2-4E79-BFC1-967C17D294F5}" srcOrd="9" destOrd="0" presId="urn:microsoft.com/office/officeart/2005/8/layout/cycle8"/>
    <dgm:cxn modelId="{E8DD750F-AE72-4141-AA78-41D29BCCCE72}" type="presParOf" srcId="{F2DEA5C3-B003-4696-B997-6556334D4B8A}" destId="{D35DAB2E-B5F5-474D-BF9B-67C66B0C1405}" srcOrd="10" destOrd="0" presId="urn:microsoft.com/office/officeart/2005/8/layout/cycle8"/>
    <dgm:cxn modelId="{948D9A16-0C80-424D-8D86-DF5197CA8C6B}" type="presParOf" srcId="{F2DEA5C3-B003-4696-B997-6556334D4B8A}" destId="{36808F83-BB05-4DE2-A80F-88666A3FA74B}" srcOrd="11" destOrd="0" presId="urn:microsoft.com/office/officeart/2005/8/layout/cycle8"/>
    <dgm:cxn modelId="{C9E7015D-9D35-4C76-B83F-5582DC7B3B08}" type="presParOf" srcId="{F2DEA5C3-B003-4696-B997-6556334D4B8A}" destId="{510406CC-BDA3-4A20-B7D5-3FE833F215F2}" srcOrd="12" destOrd="0" presId="urn:microsoft.com/office/officeart/2005/8/layout/cycle8"/>
    <dgm:cxn modelId="{CEC169A4-BF0D-4AD5-9379-00276CD955AC}" type="presParOf" srcId="{F2DEA5C3-B003-4696-B997-6556334D4B8A}" destId="{CD593192-4C9B-40D2-B3DD-66C6841A0C73}" srcOrd="13" destOrd="0" presId="urn:microsoft.com/office/officeart/2005/8/layout/cycle8"/>
    <dgm:cxn modelId="{C6A93005-E032-46BF-8BEA-B9AC5CDDDE12}" type="presParOf" srcId="{F2DEA5C3-B003-4696-B997-6556334D4B8A}" destId="{191FF5FA-7E4C-4A86-8F26-451A02DD904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924D3-5706-4A6B-AD78-3FA76EAD21F5}">
      <dsp:nvSpPr>
        <dsp:cNvPr id="0" name=""/>
        <dsp:cNvSpPr/>
      </dsp:nvSpPr>
      <dsp:spPr>
        <a:xfrm>
          <a:off x="898972" y="263128"/>
          <a:ext cx="3400425" cy="3400425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/>
            <a:t>AP 3 </a:t>
          </a:r>
          <a:r>
            <a:rPr lang="sv-SE" sz="900" b="0" kern="1200" dirty="0"/>
            <a:t>Område för</a:t>
          </a:r>
          <a:r>
            <a:rPr lang="sv-SE" sz="900" b="0" i="1" kern="1200" dirty="0"/>
            <a:t> </a:t>
          </a:r>
          <a:r>
            <a:rPr lang="sv-SE" sz="900" b="0" kern="1200" dirty="0" err="1"/>
            <a:t>Systemdemonstrator</a:t>
          </a:r>
          <a:r>
            <a:rPr lang="sv-SE" sz="900" b="0" kern="1200" dirty="0"/>
            <a:t>: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i="0" kern="1200" dirty="0"/>
            <a:t>Digitala möjliggörare för cirkulära flöden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900" i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i="1" kern="1200" dirty="0"/>
            <a:t> </a:t>
          </a:r>
          <a:endParaRPr lang="sv-SE" sz="900" kern="1200" dirty="0"/>
        </a:p>
      </dsp:txBody>
      <dsp:txXfrm>
        <a:off x="2691076" y="983694"/>
        <a:ext cx="1214437" cy="1012031"/>
      </dsp:txXfrm>
    </dsp:sp>
    <dsp:sp modelId="{E7D67DC3-D6EE-4A84-92A4-0BE11854EF73}">
      <dsp:nvSpPr>
        <dsp:cNvPr id="0" name=""/>
        <dsp:cNvSpPr/>
      </dsp:nvSpPr>
      <dsp:spPr>
        <a:xfrm>
          <a:off x="828939" y="384571"/>
          <a:ext cx="3400425" cy="3400425"/>
        </a:xfrm>
        <a:prstGeom prst="pie">
          <a:avLst>
            <a:gd name="adj1" fmla="val 1800000"/>
            <a:gd name="adj2" fmla="val 9000000"/>
          </a:avLst>
        </a:prstGeom>
        <a:solidFill>
          <a:schemeClr val="accent6">
            <a:shade val="80000"/>
            <a:hueOff val="-114566"/>
            <a:satOff val="-8376"/>
            <a:lumOff val="14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/>
            <a:t>AP 4 </a:t>
          </a:r>
          <a:r>
            <a:rPr lang="sv-SE" sz="900" b="0" kern="1200" dirty="0"/>
            <a:t>Område för </a:t>
          </a:r>
          <a:r>
            <a:rPr lang="sv-SE" sz="900" b="0" kern="1200" dirty="0" err="1"/>
            <a:t>Systemdemonstrator</a:t>
          </a:r>
          <a:r>
            <a:rPr lang="sv-SE" sz="900" b="0" kern="1200" dirty="0"/>
            <a:t>:</a:t>
          </a:r>
          <a:r>
            <a:rPr lang="sv-SE" sz="900" b="0" i="1" kern="1200" dirty="0"/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i="0" kern="1200" dirty="0" err="1"/>
            <a:t>RE:Made</a:t>
          </a:r>
          <a:r>
            <a:rPr lang="sv-SE" sz="900" i="0" kern="1200" dirty="0"/>
            <a:t> by Sweden –hållbar design och cirkulära produktionsanläggningar</a:t>
          </a:r>
        </a:p>
      </dsp:txBody>
      <dsp:txXfrm>
        <a:off x="1638564" y="2590800"/>
        <a:ext cx="1821656" cy="890587"/>
      </dsp:txXfrm>
    </dsp:sp>
    <dsp:sp modelId="{0D493735-0E92-4A9B-A6F3-2AD72C8BC2ED}">
      <dsp:nvSpPr>
        <dsp:cNvPr id="0" name=""/>
        <dsp:cNvSpPr/>
      </dsp:nvSpPr>
      <dsp:spPr>
        <a:xfrm>
          <a:off x="758906" y="263128"/>
          <a:ext cx="3400425" cy="3400425"/>
        </a:xfrm>
        <a:prstGeom prst="pie">
          <a:avLst>
            <a:gd name="adj1" fmla="val 9000000"/>
            <a:gd name="adj2" fmla="val 16200000"/>
          </a:avLst>
        </a:prstGeom>
        <a:solidFill>
          <a:schemeClr val="accent6">
            <a:shade val="80000"/>
            <a:hueOff val="-229132"/>
            <a:satOff val="-16752"/>
            <a:lumOff val="29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/>
            <a:t>AP 2</a:t>
          </a:r>
          <a:r>
            <a:rPr lang="sv-SE" sz="900" b="1" i="1" kern="1200" dirty="0"/>
            <a:t> </a:t>
          </a:r>
          <a:r>
            <a:rPr lang="sv-SE" sz="900" b="0" kern="1200" dirty="0"/>
            <a:t>Område för </a:t>
          </a:r>
          <a:r>
            <a:rPr lang="sv-SE" sz="900" b="0" kern="1200" dirty="0" err="1"/>
            <a:t>systemdemonstrator</a:t>
          </a:r>
          <a:r>
            <a:rPr lang="sv-SE" sz="900" b="0" kern="1200" dirty="0"/>
            <a:t>: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i="0" kern="1200" dirty="0"/>
            <a:t>Återbruk först, återvinning sedan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900" b="1" i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i="1" kern="1200" dirty="0"/>
            <a:t> </a:t>
          </a:r>
          <a:endParaRPr lang="sv-SE" sz="900" kern="1200" dirty="0"/>
        </a:p>
      </dsp:txBody>
      <dsp:txXfrm>
        <a:off x="1152789" y="983694"/>
        <a:ext cx="1214437" cy="1012031"/>
      </dsp:txXfrm>
    </dsp:sp>
    <dsp:sp modelId="{510406CC-BDA3-4A20-B7D5-3FE833F215F2}">
      <dsp:nvSpPr>
        <dsp:cNvPr id="0" name=""/>
        <dsp:cNvSpPr/>
      </dsp:nvSpPr>
      <dsp:spPr>
        <a:xfrm>
          <a:off x="688750" y="52625"/>
          <a:ext cx="3821430" cy="382143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93192-4C9B-40D2-B3DD-66C6841A0C73}">
      <dsp:nvSpPr>
        <dsp:cNvPr id="0" name=""/>
        <dsp:cNvSpPr/>
      </dsp:nvSpPr>
      <dsp:spPr>
        <a:xfrm>
          <a:off x="618436" y="173854"/>
          <a:ext cx="3821430" cy="382143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6">
            <a:shade val="90000"/>
            <a:hueOff val="-114540"/>
            <a:satOff val="-8260"/>
            <a:lumOff val="137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FF5FA-7E4C-4A86-8F26-451A02DD9049}">
      <dsp:nvSpPr>
        <dsp:cNvPr id="0" name=""/>
        <dsp:cNvSpPr/>
      </dsp:nvSpPr>
      <dsp:spPr>
        <a:xfrm>
          <a:off x="548123" y="52625"/>
          <a:ext cx="3821430" cy="382143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6">
            <a:shade val="90000"/>
            <a:hueOff val="-229081"/>
            <a:satOff val="-16520"/>
            <a:lumOff val="274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587" y="0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A16969DD-244B-4CE0-B97C-26BAE5876E09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766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587" y="9432766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36015C18-7A4C-4E29-8013-A4522F2BA1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1773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8215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09BAB2AC-7298-6E4F-8EF2-83A806FF913E}" type="datetimeFigureOut">
              <a:rPr lang="sv-SE" smtClean="0"/>
              <a:t>2022-12-07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58" tIns="45729" rIns="91458" bIns="45729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31600"/>
            <a:ext cx="2946347" cy="498214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46503E93-999E-7B43-8794-450DB542DB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943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03E93-999E-7B43-8794-450DB542DB6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888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8948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8857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6669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4020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256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Avsnittsrubrik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131F3-FD20-374D-8A4E-AF025DF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812" y="1647568"/>
            <a:ext cx="9864638" cy="2128326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115F22-1328-7548-9F78-74172E377AC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82812" y="3802882"/>
            <a:ext cx="9864638" cy="150018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subtitle</a:t>
            </a:r>
            <a:r>
              <a:rPr lang="sv-SE" dirty="0"/>
              <a:t>
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621" y="5441249"/>
            <a:ext cx="2801703" cy="11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Bild med bildtext_monster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96000" cy="5689600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2653"/>
            <a:ext cx="3932237" cy="329717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" y="6094607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094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3" name="Bildobjekt 11"/>
          <p:cNvPicPr>
            <a:picLocks noChangeAspect="1"/>
          </p:cNvPicPr>
          <p:nvPr userDrawn="1"/>
        </p:nvPicPr>
        <p:blipFill rotWithShape="1">
          <a:blip r:embed="rId2"/>
          <a:srcRect t="56220"/>
          <a:stretch/>
        </p:blipFill>
        <p:spPr>
          <a:xfrm>
            <a:off x="0" y="5609174"/>
            <a:ext cx="12192000" cy="12916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65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 med bildtext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1608072"/>
            <a:ext cx="4563427" cy="1118123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3600" y="2891449"/>
            <a:ext cx="4563427" cy="293785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1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13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0101" y="6159737"/>
            <a:ext cx="12933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5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2501" y="6159737"/>
            <a:ext cx="3632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7261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2891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542" y="1280959"/>
            <a:ext cx="6136616" cy="4181262"/>
          </a:xfrm>
          <a:effectLst>
            <a:outerShdw blurRad="393700" dist="50800" dir="5400000" algn="ctr" rotWithShape="0">
              <a:srgbClr val="000000">
                <a:alpha val="26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8344"/>
            <a:ext cx="3932237" cy="2743877"/>
          </a:xfrm>
        </p:spPr>
        <p:txBody>
          <a:bodyPr/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0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76950"/>
            <a:ext cx="27432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1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76950"/>
            <a:ext cx="41148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3">
            <a:extLst>
              <a:ext uri="{FF2B5EF4-FFF2-40B4-BE49-F238E27FC236}">
                <a16:creationId xmlns:a16="http://schemas.microsoft.com/office/drawing/2014/main" id="{F7BC4FA9-25CC-DE47-B977-AE4A5255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379" y="6076950"/>
            <a:ext cx="10414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36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74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 med bildtext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2891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542" y="1280959"/>
            <a:ext cx="6136616" cy="4181262"/>
          </a:xfrm>
          <a:effectLst>
            <a:outerShdw blurRad="393700" dist="50800" dir="5400000" algn="ctr" rotWithShape="0">
              <a:srgbClr val="000000">
                <a:alpha val="26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8344"/>
            <a:ext cx="3932237" cy="274387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" y="6094607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094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28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ild med bildtext monster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1"/>
          <p:cNvPicPr>
            <a:picLocks noChangeAspect="1"/>
          </p:cNvPicPr>
          <p:nvPr userDrawn="1"/>
        </p:nvPicPr>
        <p:blipFill rotWithShape="1">
          <a:blip r:embed="rId2"/>
          <a:srcRect t="56220"/>
          <a:stretch/>
        </p:blipFill>
        <p:spPr>
          <a:xfrm>
            <a:off x="0" y="5609174"/>
            <a:ext cx="12192000" cy="129168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2891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542" y="1280959"/>
            <a:ext cx="6136616" cy="4181262"/>
          </a:xfrm>
          <a:effectLst>
            <a:outerShdw blurRad="393700" dist="50800" dir="5400000" algn="ctr" rotWithShape="0">
              <a:srgbClr val="000000">
                <a:alpha val="26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8344"/>
            <a:ext cx="3932237" cy="274387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" y="6094607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094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18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Bild med bild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222653"/>
            <a:ext cx="3932237" cy="3352132"/>
          </a:xfrm>
        </p:spPr>
        <p:txBody>
          <a:bodyPr/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3188" y="6076950"/>
            <a:ext cx="966537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0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1562" y="6076950"/>
            <a:ext cx="1952165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36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95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Bild med bildtext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7999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222653"/>
            <a:ext cx="3932237" cy="335213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2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5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745CF3-CABD-BB45-BA04-4780AE01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16333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B84A1E-E919-6A42-996B-14F96E78D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16333" cy="360258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769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0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769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3">
            <a:extLst>
              <a:ext uri="{FF2B5EF4-FFF2-40B4-BE49-F238E27FC236}">
                <a16:creationId xmlns:a16="http://schemas.microsoft.com/office/drawing/2014/main" id="{F7BC4FA9-25CC-DE47-B977-AE4A5255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283" y="6076950"/>
            <a:ext cx="1041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36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4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745CF3-CABD-BB45-BA04-4780AE01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16333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B84A1E-E919-6A42-996B-14F96E78D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16333" cy="360258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8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" y="6094607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9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094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80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 monster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1"/>
          <p:cNvPicPr>
            <a:picLocks noChangeAspect="1"/>
          </p:cNvPicPr>
          <p:nvPr userDrawn="1"/>
        </p:nvPicPr>
        <p:blipFill rotWithShape="1">
          <a:blip r:embed="rId2"/>
          <a:srcRect t="56220"/>
          <a:stretch/>
        </p:blipFill>
        <p:spPr>
          <a:xfrm>
            <a:off x="0" y="5609174"/>
            <a:ext cx="12192000" cy="129168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E745CF3-CABD-BB45-BA04-4780AE01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16333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B84A1E-E919-6A42-996B-14F96E78D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16333" cy="360258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8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" y="6094607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9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094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83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76950"/>
            <a:ext cx="27432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76950"/>
            <a:ext cx="41148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BC4FA9-25CC-DE47-B977-AE4A5255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379" y="6076950"/>
            <a:ext cx="10414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AE0B3AB2-DEDE-4A4B-8ECB-D12CB1238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613399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36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44A6D2-3105-1F48-9349-234977B1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C8656F-A1FC-E244-A1B2-2A208F53A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19211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66C3A44-4E37-6B46-B003-44DE576B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19211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76950"/>
            <a:ext cx="27432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0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76950"/>
            <a:ext cx="41148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3">
            <a:extLst>
              <a:ext uri="{FF2B5EF4-FFF2-40B4-BE49-F238E27FC236}">
                <a16:creationId xmlns:a16="http://schemas.microsoft.com/office/drawing/2014/main" id="{F7BC4FA9-25CC-DE47-B977-AE4A5255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379" y="6076950"/>
            <a:ext cx="10414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36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05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vå del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44A6D2-3105-1F48-9349-234977B1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C8656F-A1FC-E244-A1B2-2A208F53A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5032375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66C3A44-4E37-6B46-B003-44DE576B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5032375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12459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vå delar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44A6D2-3105-1F48-9349-234977B1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C8656F-A1FC-E244-A1B2-2A208F53A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1921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66C3A44-4E37-6B46-B003-44DE576B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1921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" y="6094607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094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38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vå delar monster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1"/>
          <p:cNvPicPr>
            <a:picLocks noChangeAspect="1"/>
          </p:cNvPicPr>
          <p:nvPr userDrawn="1"/>
        </p:nvPicPr>
        <p:blipFill rotWithShape="1">
          <a:blip r:embed="rId2"/>
          <a:srcRect t="56220"/>
          <a:stretch/>
        </p:blipFill>
        <p:spPr>
          <a:xfrm>
            <a:off x="0" y="5609174"/>
            <a:ext cx="12192000" cy="129168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544A6D2-3105-1F48-9349-234977B1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C8656F-A1FC-E244-A1B2-2A208F53A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1921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66C3A44-4E37-6B46-B003-44DE576B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1921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" y="6094607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094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04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vå delar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44A6D2-3105-1F48-9349-234977B1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C8656F-A1FC-E244-A1B2-2A208F53A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503237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66C3A44-4E37-6B46-B003-44DE576B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503237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1079728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9ACDDA-B6C6-7143-BE38-AF909673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8ADF6C-67AE-D547-990F-F97586C4B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1"/>
            <a:ext cx="6172200" cy="3428999"/>
          </a:xfrm>
        </p:spPr>
        <p:txBody>
          <a:bodyPr>
            <a:normAutofit/>
          </a:bodyPr>
          <a:lstStyle>
            <a:lvl1pPr>
              <a:defRPr sz="1600">
                <a:solidFill>
                  <a:srgbClr val="40404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9147B44-6684-B146-B09E-293E44ABA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29000"/>
          </a:xfrm>
        </p:spPr>
        <p:txBody>
          <a:bodyPr/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76950"/>
            <a:ext cx="27432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0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5934" y="6076950"/>
            <a:ext cx="41148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3">
            <a:extLst>
              <a:ext uri="{FF2B5EF4-FFF2-40B4-BE49-F238E27FC236}">
                <a16:creationId xmlns:a16="http://schemas.microsoft.com/office/drawing/2014/main" id="{F7BC4FA9-25CC-DE47-B977-AE4A5255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4928" y="6076950"/>
            <a:ext cx="10414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36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21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Text med bildtext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9ACDDA-B6C6-7143-BE38-AF909673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8ADF6C-67AE-D547-990F-F97586C4B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1"/>
            <a:ext cx="6172200" cy="342899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9147B44-6684-B146-B09E-293E44ABA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29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" y="6094607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094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3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Text med bildtext monster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1"/>
          <p:cNvPicPr>
            <a:picLocks noChangeAspect="1"/>
          </p:cNvPicPr>
          <p:nvPr userDrawn="1"/>
        </p:nvPicPr>
        <p:blipFill rotWithShape="1">
          <a:blip r:embed="rId2"/>
          <a:srcRect t="56220"/>
          <a:stretch/>
        </p:blipFill>
        <p:spPr>
          <a:xfrm>
            <a:off x="0" y="5609174"/>
            <a:ext cx="12192000" cy="129168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19ACDDA-B6C6-7143-BE38-AF909673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8ADF6C-67AE-D547-990F-F97586C4B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1"/>
            <a:ext cx="6172200" cy="342899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9147B44-6684-B146-B09E-293E44ABA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29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" y="6094607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094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9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1" y="2686050"/>
            <a:ext cx="7648056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38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 hasCustomPrompt="1"/>
          </p:nvPr>
        </p:nvSpPr>
        <p:spPr>
          <a:xfrm>
            <a:off x="714375" y="549275"/>
            <a:ext cx="10742400" cy="612775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för att skriva rubrik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89DB86B-45C8-4E72-814D-D8DA79193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schemeClr val="tx1"/>
                </a:solidFill>
              </a:rPr>
              <a:t>201x-xx-xx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9EC3D7-B46A-4A5D-8E27-9F44416DC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B82ADB25-9D56-4621-A84C-01F6D2B1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4603A9E-F8C6-42FB-802F-FF216FFB463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4374" y="1578819"/>
            <a:ext cx="10742400" cy="4447455"/>
          </a:xfrm>
        </p:spPr>
        <p:txBody>
          <a:bodyPr numCol="1" spcCol="331200"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719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7447DE48-4F31-CB4F-A13F-CD0D2F367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613399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769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769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BC4FA9-25CC-DE47-B977-AE4A5255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379" y="6076950"/>
            <a:ext cx="1041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28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31838" y="1250949"/>
            <a:ext cx="10728327" cy="1822153"/>
          </a:xfrm>
        </p:spPr>
        <p:txBody>
          <a:bodyPr anchor="b" anchorCtr="0"/>
          <a:lstStyle>
            <a:lvl1pPr algn="ctr">
              <a:defRPr sz="6400" spc="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Namn på min presentation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1720200" y="3082007"/>
            <a:ext cx="8751600" cy="706018"/>
          </a:xfrm>
        </p:spPr>
        <p:txBody>
          <a:bodyPr>
            <a:noAutofit/>
          </a:bodyPr>
          <a:lstStyle>
            <a:lvl1pPr marL="0" indent="0" algn="ctr">
              <a:buNone/>
              <a:defRPr sz="2600" cap="all" spc="1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Namn på presentatör eller underrubrik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4DB92622-4171-4776-9DBD-E06289A36B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>
                <a:solidFill>
                  <a:schemeClr val="tx1"/>
                </a:solidFill>
              </a:rPr>
              <a:t>201x-xx-xx</a:t>
            </a: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99F7449-210D-4138-9070-A85A449EFFC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9C5660C-D0FE-434C-B2E8-AC0ACF0586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BD504584-CB7A-4D50-B7AB-CA742EA99A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280452" y="4560879"/>
            <a:ext cx="3631096" cy="7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47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sbild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1" y="2686050"/>
            <a:ext cx="7648056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8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_monster_bott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11"/>
          <p:cNvPicPr>
            <a:picLocks noChangeAspect="1"/>
          </p:cNvPicPr>
          <p:nvPr userDrawn="1"/>
        </p:nvPicPr>
        <p:blipFill rotWithShape="1">
          <a:blip r:embed="rId2"/>
          <a:srcRect t="56220"/>
          <a:stretch/>
        </p:blipFill>
        <p:spPr>
          <a:xfrm>
            <a:off x="0" y="5609174"/>
            <a:ext cx="12192000" cy="1291687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769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769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BC4FA9-25CC-DE47-B977-AE4A5255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379" y="6076950"/>
            <a:ext cx="1041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62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Avsnittsrubrik_monster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6" b="551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09131F3-FD20-374D-8A4E-AF025DF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3157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115F22-1328-7548-9F78-74172E377AC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02882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subtitle</a:t>
            </a:r>
            <a:r>
              <a:rPr lang="sv-SE" dirty="0"/>
              <a:t>
</a:t>
            </a:r>
          </a:p>
        </p:txBody>
      </p:sp>
      <p:sp>
        <p:nvSpPr>
          <p:cNvPr id="10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" y="6094607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1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094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2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2">
            <a:extLst>
              <a:ext uri="{FF2B5EF4-FFF2-40B4-BE49-F238E27FC236}">
                <a16:creationId xmlns:a16="http://schemas.microsoft.com/office/drawing/2014/main" id="{AE0B3AB2-DEDE-4A4B-8ECB-D12CB1238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364995" cy="6857999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986338" y="4110038"/>
            <a:ext cx="7205662" cy="1743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4400" dirty="0">
                <a:latin typeface="Times" panose="02020603050405020304" pitchFamily="18" charset="0"/>
                <a:cs typeface="Times" panose="02020603050405020304" pitchFamily="18" charset="0"/>
              </a:rPr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00680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3A3C3C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96000" cy="5727700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2653"/>
            <a:ext cx="3932237" cy="3297178"/>
          </a:xfrm>
        </p:spPr>
        <p:txBody>
          <a:bodyPr/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0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 txBox="1">
            <a:spLocks/>
          </p:cNvSpPr>
          <p:nvPr userDrawn="1"/>
        </p:nvSpPr>
        <p:spPr>
          <a:xfrm>
            <a:off x="2996565" y="6122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100" kern="1200">
                <a:solidFill>
                  <a:schemeClr val="bg1"/>
                </a:solidFill>
                <a:latin typeface="Museo Sans 300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1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 txBox="1">
            <a:spLocks/>
          </p:cNvSpPr>
          <p:nvPr userDrawn="1"/>
        </p:nvSpPr>
        <p:spPr>
          <a:xfrm>
            <a:off x="10235565" y="6129891"/>
            <a:ext cx="96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76950"/>
            <a:ext cx="27432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76950"/>
            <a:ext cx="41148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5" name="Platshållare för bildnummer 3">
            <a:extLst>
              <a:ext uri="{FF2B5EF4-FFF2-40B4-BE49-F238E27FC236}">
                <a16:creationId xmlns:a16="http://schemas.microsoft.com/office/drawing/2014/main" id="{F7BC4FA9-25CC-DE47-B977-AE4A5255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4315" y="6088982"/>
            <a:ext cx="10414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36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6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8_Bild med bild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1" y="1016000"/>
            <a:ext cx="5054599" cy="1409700"/>
          </a:xfrm>
        </p:spPr>
        <p:txBody>
          <a:bodyPr anchor="b"/>
          <a:lstStyle>
            <a:lvl1pPr>
              <a:defRPr sz="3200">
                <a:solidFill>
                  <a:srgbClr val="3A3C3C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0101" y="2590953"/>
            <a:ext cx="5054600" cy="3297178"/>
          </a:xfrm>
        </p:spPr>
        <p:txBody>
          <a:bodyPr/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10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 txBox="1">
            <a:spLocks/>
          </p:cNvSpPr>
          <p:nvPr userDrawn="1"/>
        </p:nvSpPr>
        <p:spPr>
          <a:xfrm>
            <a:off x="2996565" y="61225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100" kern="1200">
                <a:solidFill>
                  <a:schemeClr val="bg1"/>
                </a:solidFill>
                <a:latin typeface="Museo Sans 300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1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 txBox="1">
            <a:spLocks/>
          </p:cNvSpPr>
          <p:nvPr userDrawn="1"/>
        </p:nvSpPr>
        <p:spPr>
          <a:xfrm>
            <a:off x="10235565" y="6129891"/>
            <a:ext cx="96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0101" y="6159737"/>
            <a:ext cx="1293394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2501" y="6159737"/>
            <a:ext cx="3632200" cy="365125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657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Bild med bildtext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96000" cy="5689600"/>
          </a:xfrm>
        </p:spPr>
        <p:txBody>
          <a:bodyPr/>
          <a:lstStyle>
            <a:lvl1pPr marL="0" indent="0">
              <a:buNone/>
              <a:defRPr sz="32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2653"/>
            <a:ext cx="3932237" cy="329717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9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00" y="6094607"/>
            <a:ext cx="27432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7300" y="6094606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02600" y="6101994"/>
            <a:ext cx="965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58" y="5878956"/>
            <a:ext cx="1800776" cy="7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59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7F5A5E-83B5-D44A-A9A2-A653D1A4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A2D0208-B877-4947-87A0-95623EF58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CAB069E-112E-814B-B172-6ECF3E179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8B0D4E-5657-674F-98BC-9BD0B5FE0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33B807-F466-314C-8270-9C8145E8A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59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55" r:id="rId2"/>
    <p:sldLayoutId id="2147483685" r:id="rId3"/>
    <p:sldLayoutId id="2147483686" r:id="rId4"/>
    <p:sldLayoutId id="2147483666" r:id="rId5"/>
    <p:sldLayoutId id="2147483670" r:id="rId6"/>
    <p:sldLayoutId id="2147483657" r:id="rId7"/>
    <p:sldLayoutId id="2147483681" r:id="rId8"/>
    <p:sldLayoutId id="2147483671" r:id="rId9"/>
    <p:sldLayoutId id="2147483687" r:id="rId10"/>
    <p:sldLayoutId id="2147483680" r:id="rId11"/>
    <p:sldLayoutId id="2147483663" r:id="rId12"/>
    <p:sldLayoutId id="2147483672" r:id="rId13"/>
    <p:sldLayoutId id="2147483688" r:id="rId14"/>
    <p:sldLayoutId id="2147483660" r:id="rId15"/>
    <p:sldLayoutId id="2147483673" r:id="rId16"/>
    <p:sldLayoutId id="2147483650" r:id="rId17"/>
    <p:sldLayoutId id="2147483674" r:id="rId18"/>
    <p:sldLayoutId id="2147483689" r:id="rId19"/>
    <p:sldLayoutId id="2147483652" r:id="rId20"/>
    <p:sldLayoutId id="2147483684" r:id="rId21"/>
    <p:sldLayoutId id="2147483675" r:id="rId22"/>
    <p:sldLayoutId id="2147483690" r:id="rId23"/>
    <p:sldLayoutId id="2147483683" r:id="rId24"/>
    <p:sldLayoutId id="2147483656" r:id="rId25"/>
    <p:sldLayoutId id="2147483676" r:id="rId26"/>
    <p:sldLayoutId id="2147483691" r:id="rId27"/>
    <p:sldLayoutId id="214748366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Times" pitchFamily="2" charset="0"/>
          <a:ea typeface="+mj-ea"/>
          <a:cs typeface="Gotham Book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useo Sans 300" panose="02000000000000000000" pitchFamily="2" charset="77"/>
          <a:ea typeface="+mn-ea"/>
          <a:cs typeface="Gotham Book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17549" y="549275"/>
            <a:ext cx="10742613" cy="612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för att skriva rubrik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14374" y="1304925"/>
            <a:ext cx="10742613" cy="4721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50491" y="6540664"/>
            <a:ext cx="657225" cy="15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sv-SE">
                <a:solidFill>
                  <a:schemeClr val="tx1"/>
                </a:solidFill>
              </a:rPr>
              <a:t>201x-xx-xx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50493" y="6205493"/>
            <a:ext cx="5267325" cy="1559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Sidfot om man väljer att infoga en sådan i sin presentation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350492" y="6371054"/>
            <a:ext cx="556009" cy="154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B6ABCF0-737E-4FCA-B8D0-50A3193D9D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05130" y="6351156"/>
            <a:ext cx="1332607" cy="15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3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1" r:id="rId2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50">
          <p15:clr>
            <a:srgbClr val="F26B43"/>
          </p15:clr>
        </p15:guide>
        <p15:guide id="4" pos="7219">
          <p15:clr>
            <a:srgbClr val="F26B43"/>
          </p15:clr>
        </p15:guide>
        <p15:guide id="5" orient="horz" pos="4094">
          <p15:clr>
            <a:srgbClr val="F26B43"/>
          </p15:clr>
        </p15:guide>
        <p15:guide id="6" orient="horz" pos="3793">
          <p15:clr>
            <a:srgbClr val="F26B43"/>
          </p15:clr>
        </p15:guide>
        <p15:guide id="8" orient="horz" pos="735">
          <p15:clr>
            <a:srgbClr val="F26B43"/>
          </p15:clr>
        </p15:guide>
        <p15:guide id="9" orient="horz" pos="343">
          <p15:clr>
            <a:srgbClr val="F26B43"/>
          </p15:clr>
        </p15:guide>
        <p15:guide id="11" orient="horz" pos="82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7F5A5E-83B5-D44A-A9A2-A653D1A4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A2D0208-B877-4947-87A0-95623EF58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CAB069E-112E-814B-B172-6ECF3E179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4BADD2D-4E06-A645-92AC-4CFAD299CA51}" type="datetimeFigureOut">
              <a:rPr lang="sv-SE" smtClean="0"/>
              <a:pPr/>
              <a:t>2022-12-07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8B0D4E-5657-674F-98BC-9BD0B5FE0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33B807-F466-314C-8270-9C8145E8A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084B2FC-A753-0748-9031-A8A7F24BB4B6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165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Times" pitchFamily="2" charset="0"/>
          <a:ea typeface="+mj-ea"/>
          <a:cs typeface="Gotham Book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useo Sans 300" panose="02000000000000000000" pitchFamily="2" charset="77"/>
          <a:ea typeface="+mn-ea"/>
          <a:cs typeface="Gotham Book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alin.svensson@hb.se" TargetMode="External"/><Relationship Id="rId2" Type="http://schemas.openxmlformats.org/officeDocument/2006/relationships/hyperlink" Target="mailto:susanne.nejderas@hb.se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:\Smart Textiles\4. Marknad och Kommunikation\Kommunikation\Bilder\Smart klädd i 100 procent svenskt papper\pappersklänning1.jpg">
            <a:extLst>
              <a:ext uri="{FF2B5EF4-FFF2-40B4-BE49-F238E27FC236}">
                <a16:creationId xmlns:a16="http://schemas.microsoft.com/office/drawing/2014/main" id="{04E428FD-E984-402C-A3FC-D9CCF97A7D5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" r="23141" b="14873"/>
          <a:stretch/>
        </p:blipFill>
        <p:spPr bwMode="auto">
          <a:xfrm>
            <a:off x="0" y="0"/>
            <a:ext cx="12192000" cy="907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ubrik 3">
            <a:extLst>
              <a:ext uri="{FF2B5EF4-FFF2-40B4-BE49-F238E27FC236}">
                <a16:creationId xmlns:a16="http://schemas.microsoft.com/office/drawing/2014/main" id="{553E8674-427B-40BF-89EA-323B62E9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4927" y="3821186"/>
            <a:ext cx="9369954" cy="2362201"/>
          </a:xfrm>
        </p:spPr>
        <p:txBody>
          <a:bodyPr>
            <a:normAutofit fontScale="90000"/>
          </a:bodyPr>
          <a:lstStyle/>
          <a:p>
            <a:pPr algn="ctr"/>
            <a:r>
              <a:rPr lang="sv-SE" sz="4400" dirty="0">
                <a:solidFill>
                  <a:schemeClr val="bg1"/>
                </a:solidFill>
              </a:rPr>
              <a:t>Öppet infomöte 7 december</a:t>
            </a:r>
            <a:br>
              <a:rPr lang="sv-SE" sz="5400" dirty="0">
                <a:solidFill>
                  <a:schemeClr val="bg1"/>
                </a:solidFill>
              </a:rPr>
            </a:br>
            <a:r>
              <a:rPr lang="sv-SE" sz="7300" dirty="0">
                <a:solidFill>
                  <a:schemeClr val="bg1"/>
                </a:solidFill>
              </a:rPr>
              <a:t>Hållbart textilsystem </a:t>
            </a:r>
            <a:br>
              <a:rPr lang="sv-SE" sz="8000" dirty="0">
                <a:solidFill>
                  <a:schemeClr val="bg1"/>
                </a:solidFill>
              </a:rPr>
            </a:br>
            <a:r>
              <a:rPr lang="sv-SE" sz="3100" i="1" dirty="0">
                <a:solidFill>
                  <a:schemeClr val="bg1"/>
                </a:solidFill>
              </a:rPr>
              <a:t>– en förstudie för innovativa </a:t>
            </a:r>
            <a:r>
              <a:rPr lang="sv-SE" sz="3100" i="1" dirty="0" err="1">
                <a:solidFill>
                  <a:schemeClr val="bg1"/>
                </a:solidFill>
              </a:rPr>
              <a:t>systemdemonstratorer</a:t>
            </a:r>
            <a:r>
              <a:rPr lang="sv-SE" sz="3100" i="1" dirty="0">
                <a:solidFill>
                  <a:schemeClr val="bg1"/>
                </a:solidFill>
              </a:rPr>
              <a:t> </a:t>
            </a:r>
            <a:br>
              <a:rPr lang="sv-SE" sz="5400" dirty="0">
                <a:solidFill>
                  <a:schemeClr val="bg1"/>
                </a:solidFill>
              </a:rPr>
            </a:br>
            <a:br>
              <a:rPr lang="sv-SE" sz="5400" dirty="0">
                <a:solidFill>
                  <a:schemeClr val="bg1"/>
                </a:solidFill>
              </a:rPr>
            </a:br>
            <a:endParaRPr lang="sv-SE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61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43282072-F310-41A7-8AD0-149170E9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99" y="521532"/>
            <a:ext cx="9266662" cy="970764"/>
          </a:xfrm>
        </p:spPr>
        <p:txBody>
          <a:bodyPr/>
          <a:lstStyle/>
          <a:p>
            <a:r>
              <a:rPr lang="sv-SE" sz="5000"/>
              <a:t>Vad är en </a:t>
            </a:r>
            <a:r>
              <a:rPr lang="sv-SE" sz="5000" err="1"/>
              <a:t>systemdemonstrator</a:t>
            </a:r>
            <a:r>
              <a:rPr lang="sv-SE" sz="5000"/>
              <a:t>?</a:t>
            </a:r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3C2939C0-3E67-415D-B691-7B288A989E05}"/>
              </a:ext>
            </a:extLst>
          </p:cNvPr>
          <p:cNvSpPr/>
          <p:nvPr/>
        </p:nvSpPr>
        <p:spPr>
          <a:xfrm>
            <a:off x="40348" y="1463241"/>
            <a:ext cx="5810992" cy="1444215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ktangel 4" descr="Bock">
            <a:extLst>
              <a:ext uri="{FF2B5EF4-FFF2-40B4-BE49-F238E27FC236}">
                <a16:creationId xmlns:a16="http://schemas.microsoft.com/office/drawing/2014/main" id="{F9F73606-E730-4DAA-82F9-EC47346A48A4}"/>
              </a:ext>
            </a:extLst>
          </p:cNvPr>
          <p:cNvSpPr/>
          <p:nvPr/>
        </p:nvSpPr>
        <p:spPr>
          <a:xfrm>
            <a:off x="194899" y="1775782"/>
            <a:ext cx="795872" cy="796654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174D6B6D-4D70-4632-A562-81B747FDA22C}"/>
              </a:ext>
            </a:extLst>
          </p:cNvPr>
          <p:cNvSpPr/>
          <p:nvPr/>
        </p:nvSpPr>
        <p:spPr>
          <a:xfrm>
            <a:off x="898145" y="1458209"/>
            <a:ext cx="5260511" cy="1445627"/>
          </a:xfrm>
          <a:custGeom>
            <a:avLst/>
            <a:gdLst>
              <a:gd name="connsiteX0" fmla="*/ 0 w 5260511"/>
              <a:gd name="connsiteY0" fmla="*/ 0 h 1445627"/>
              <a:gd name="connsiteX1" fmla="*/ 5260511 w 5260511"/>
              <a:gd name="connsiteY1" fmla="*/ 0 h 1445627"/>
              <a:gd name="connsiteX2" fmla="*/ 5260511 w 5260511"/>
              <a:gd name="connsiteY2" fmla="*/ 1445627 h 1445627"/>
              <a:gd name="connsiteX3" fmla="*/ 0 w 5260511"/>
              <a:gd name="connsiteY3" fmla="*/ 1445627 h 1445627"/>
              <a:gd name="connsiteX4" fmla="*/ 0 w 5260511"/>
              <a:gd name="connsiteY4" fmla="*/ 0 h 144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0511" h="1445627">
                <a:moveTo>
                  <a:pt x="0" y="0"/>
                </a:moveTo>
                <a:lnTo>
                  <a:pt x="5260511" y="0"/>
                </a:lnTo>
                <a:lnTo>
                  <a:pt x="5260511" y="1445627"/>
                </a:lnTo>
                <a:lnTo>
                  <a:pt x="0" y="14456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996" tIns="152996" rIns="152996" bIns="152996" numCol="1" spcCol="1270" anchor="ctr" anchorCtr="0">
            <a:noAutofit/>
          </a:bodyPr>
          <a:lstStyle/>
          <a:p>
            <a:pPr marL="0" lvl="0" indent="0" algn="l" defTabSz="8001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Systemdemonstrator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är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en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b="1" i="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insatsform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för </a:t>
            </a: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att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mobilisera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och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kraftsamla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partnerskap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för </a:t>
            </a:r>
            <a:r>
              <a:rPr lang="en-US" sz="1800" b="1" i="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storskalig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test </a:t>
            </a: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och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demonstration av </a:t>
            </a: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hela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sv-SE" sz="1800" b="0" kern="1200" noProof="0">
                <a:solidFill>
                  <a:srgbClr val="404040"/>
                </a:solidFill>
                <a:latin typeface="Arial"/>
                <a:ea typeface="+mn-ea"/>
                <a:cs typeface="+mn-cs"/>
              </a:rPr>
              <a:t>systemlösningar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i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b="1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verklig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800" kern="1200" err="1">
                <a:solidFill>
                  <a:srgbClr val="404040"/>
                </a:solidFill>
                <a:latin typeface="Arial"/>
                <a:ea typeface="+mn-ea"/>
                <a:cs typeface="+mn-cs"/>
              </a:rPr>
              <a:t>miljö</a:t>
            </a:r>
            <a:r>
              <a:rPr lang="en-US" sz="1800" kern="1200">
                <a:solidFill>
                  <a:srgbClr val="404040"/>
                </a:solidFill>
                <a:latin typeface="Arial"/>
                <a:ea typeface="+mn-ea"/>
                <a:cs typeface="+mn-cs"/>
              </a:rPr>
              <a:t>. </a:t>
            </a: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5457FA3C-0E42-42D1-B32F-E6047F559862}"/>
              </a:ext>
            </a:extLst>
          </p:cNvPr>
          <p:cNvSpPr/>
          <p:nvPr/>
        </p:nvSpPr>
        <p:spPr>
          <a:xfrm>
            <a:off x="40348" y="3190942"/>
            <a:ext cx="5810992" cy="1444215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ktangel 12" descr="Forskare">
            <a:extLst>
              <a:ext uri="{FF2B5EF4-FFF2-40B4-BE49-F238E27FC236}">
                <a16:creationId xmlns:a16="http://schemas.microsoft.com/office/drawing/2014/main" id="{F3F105A4-1360-432D-B027-A58EF8D947D4}"/>
              </a:ext>
            </a:extLst>
          </p:cNvPr>
          <p:cNvSpPr/>
          <p:nvPr/>
        </p:nvSpPr>
        <p:spPr>
          <a:xfrm>
            <a:off x="216845" y="3527011"/>
            <a:ext cx="795872" cy="79431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EBFF3259-619F-4C42-87B4-D99A1242E460}"/>
              </a:ext>
            </a:extLst>
          </p:cNvPr>
          <p:cNvSpPr/>
          <p:nvPr/>
        </p:nvSpPr>
        <p:spPr>
          <a:xfrm>
            <a:off x="892277" y="3166786"/>
            <a:ext cx="5291162" cy="1445627"/>
          </a:xfrm>
          <a:custGeom>
            <a:avLst/>
            <a:gdLst>
              <a:gd name="connsiteX0" fmla="*/ 0 w 5291162"/>
              <a:gd name="connsiteY0" fmla="*/ 0 h 1445627"/>
              <a:gd name="connsiteX1" fmla="*/ 5291162 w 5291162"/>
              <a:gd name="connsiteY1" fmla="*/ 0 h 1445627"/>
              <a:gd name="connsiteX2" fmla="*/ 5291162 w 5291162"/>
              <a:gd name="connsiteY2" fmla="*/ 1445627 h 1445627"/>
              <a:gd name="connsiteX3" fmla="*/ 0 w 5291162"/>
              <a:gd name="connsiteY3" fmla="*/ 1445627 h 1445627"/>
              <a:gd name="connsiteX4" fmla="*/ 0 w 5291162"/>
              <a:gd name="connsiteY4" fmla="*/ 0 h 144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1162" h="1445627">
                <a:moveTo>
                  <a:pt x="0" y="0"/>
                </a:moveTo>
                <a:lnTo>
                  <a:pt x="5291162" y="0"/>
                </a:lnTo>
                <a:lnTo>
                  <a:pt x="5291162" y="1445627"/>
                </a:lnTo>
                <a:lnTo>
                  <a:pt x="0" y="14456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996" tIns="152996" rIns="152996" bIns="152996" numCol="1" spcCol="1270" anchor="ctr" anchorCtr="0">
            <a:noAutofit/>
          </a:bodyPr>
          <a:lstStyle/>
          <a:p>
            <a:pPr marL="0" lvl="0" indent="0" algn="l" defTabSz="8001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1800" kern="1200" noProof="0" dirty="0">
                <a:solidFill>
                  <a:schemeClr val="bg1"/>
                </a:solidFill>
              </a:rPr>
              <a:t>Systemdemonstratorn utformas och genomförs med ett </a:t>
            </a:r>
            <a:r>
              <a:rPr lang="sv-SE" sz="1800" b="1" kern="1200" noProof="0" dirty="0">
                <a:solidFill>
                  <a:schemeClr val="bg1"/>
                </a:solidFill>
              </a:rPr>
              <a:t>tydligt systemperspektiv </a:t>
            </a:r>
            <a:r>
              <a:rPr lang="sv-SE" sz="1800" kern="1200" noProof="0" dirty="0">
                <a:solidFill>
                  <a:schemeClr val="bg1"/>
                </a:solidFill>
              </a:rPr>
              <a:t>genom att adressera samtliga fem dimensioner av systeminnovation*.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A3142F2-A7D4-496F-9660-54852E5EE878}"/>
              </a:ext>
            </a:extLst>
          </p:cNvPr>
          <p:cNvSpPr txBox="1"/>
          <p:nvPr/>
        </p:nvSpPr>
        <p:spPr>
          <a:xfrm>
            <a:off x="6886685" y="2803760"/>
            <a:ext cx="5150849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dirty="0"/>
              <a:t>* </a:t>
            </a:r>
            <a:r>
              <a:rPr lang="sv-SE" b="1" dirty="0"/>
              <a:t>Fem dimensioner av systeminnovation</a:t>
            </a:r>
            <a:endParaRPr lang="sv-SE" b="1" dirty="0">
              <a:cs typeface="Arial"/>
            </a:endParaRPr>
          </a:p>
          <a:p>
            <a:pPr lvl="1"/>
            <a:r>
              <a:rPr lang="sv-SE" sz="1600" dirty="0"/>
              <a:t>1. Teknik</a:t>
            </a:r>
            <a:r>
              <a:rPr lang="sv-SE" sz="1600" noProof="0" dirty="0"/>
              <a:t>, produkter och processer</a:t>
            </a:r>
            <a:endParaRPr lang="sv-SE" sz="1600" dirty="0">
              <a:cs typeface="Arial"/>
            </a:endParaRPr>
          </a:p>
          <a:p>
            <a:pPr lvl="1"/>
            <a:r>
              <a:rPr lang="sv-SE" sz="1600" dirty="0"/>
              <a:t>2. Affärsmodeller</a:t>
            </a:r>
            <a:r>
              <a:rPr lang="sv-SE" sz="1600" noProof="0" dirty="0"/>
              <a:t> och upphandling</a:t>
            </a:r>
            <a:endParaRPr lang="sv-SE" sz="1600" dirty="0">
              <a:cs typeface="Arial"/>
            </a:endParaRPr>
          </a:p>
          <a:p>
            <a:pPr lvl="1"/>
            <a:r>
              <a:rPr lang="sv-SE" sz="1600" dirty="0"/>
              <a:t>3. Policy</a:t>
            </a:r>
            <a:r>
              <a:rPr lang="sv-SE" sz="1600" noProof="0" dirty="0"/>
              <a:t> och regelverk</a:t>
            </a:r>
            <a:endParaRPr lang="sv-SE" sz="1600" dirty="0">
              <a:cs typeface="Arial"/>
            </a:endParaRPr>
          </a:p>
          <a:p>
            <a:pPr lvl="1"/>
            <a:r>
              <a:rPr lang="sv-SE" sz="1600" dirty="0"/>
              <a:t>4. Beteende</a:t>
            </a:r>
            <a:r>
              <a:rPr lang="sv-SE" sz="1600" noProof="0" dirty="0"/>
              <a:t>, kultur och värderingar</a:t>
            </a:r>
            <a:endParaRPr lang="sv-SE" sz="1600" noProof="0" dirty="0">
              <a:cs typeface="Arial"/>
            </a:endParaRPr>
          </a:p>
          <a:p>
            <a:pPr lvl="1"/>
            <a:r>
              <a:rPr lang="sv-SE" sz="1600" dirty="0"/>
              <a:t>5. Infrastruktur</a:t>
            </a:r>
            <a:endParaRPr lang="sv-SE" sz="1600" noProof="0" dirty="0">
              <a:cs typeface="Arial"/>
            </a:endParaRPr>
          </a:p>
        </p:txBody>
      </p:sp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38A6366C-E62E-9063-63A0-9307E6BE5F6A}"/>
              </a:ext>
            </a:extLst>
          </p:cNvPr>
          <p:cNvSpPr/>
          <p:nvPr/>
        </p:nvSpPr>
        <p:spPr>
          <a:xfrm>
            <a:off x="40348" y="4903366"/>
            <a:ext cx="5810992" cy="1444215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8D109DC4-186A-E6B7-932D-4151222C1E2D}"/>
              </a:ext>
            </a:extLst>
          </p:cNvPr>
          <p:cNvSpPr/>
          <p:nvPr/>
        </p:nvSpPr>
        <p:spPr>
          <a:xfrm>
            <a:off x="892277" y="4879210"/>
            <a:ext cx="5291162" cy="1445627"/>
          </a:xfrm>
          <a:custGeom>
            <a:avLst/>
            <a:gdLst>
              <a:gd name="connsiteX0" fmla="*/ 0 w 5291162"/>
              <a:gd name="connsiteY0" fmla="*/ 0 h 1445627"/>
              <a:gd name="connsiteX1" fmla="*/ 5291162 w 5291162"/>
              <a:gd name="connsiteY1" fmla="*/ 0 h 1445627"/>
              <a:gd name="connsiteX2" fmla="*/ 5291162 w 5291162"/>
              <a:gd name="connsiteY2" fmla="*/ 1445627 h 1445627"/>
              <a:gd name="connsiteX3" fmla="*/ 0 w 5291162"/>
              <a:gd name="connsiteY3" fmla="*/ 1445627 h 1445627"/>
              <a:gd name="connsiteX4" fmla="*/ 0 w 5291162"/>
              <a:gd name="connsiteY4" fmla="*/ 0 h 1445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1162" h="1445627">
                <a:moveTo>
                  <a:pt x="0" y="0"/>
                </a:moveTo>
                <a:lnTo>
                  <a:pt x="5291162" y="0"/>
                </a:lnTo>
                <a:lnTo>
                  <a:pt x="5291162" y="1445627"/>
                </a:lnTo>
                <a:lnTo>
                  <a:pt x="0" y="14456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996" tIns="152996" rIns="152996" bIns="152996" numCol="1" spcCol="1270" anchor="ctr" anchorCtr="0">
            <a:noAutofit/>
          </a:bodyPr>
          <a:lstStyle/>
          <a:p>
            <a:pPr marL="0" lvl="0" indent="0" algn="l" defTabSz="8001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sv-SE" sz="1800" kern="1200" noProof="0" dirty="0">
                <a:solidFill>
                  <a:schemeClr val="bg1"/>
                </a:solidFill>
              </a:rPr>
              <a:t>Systemdemonstratorn utformas och genomförs </a:t>
            </a:r>
            <a:r>
              <a:rPr lang="sv-SE" sz="1800" b="1" kern="1200" noProof="0" dirty="0">
                <a:solidFill>
                  <a:schemeClr val="bg1"/>
                </a:solidFill>
              </a:rPr>
              <a:t>en tydlig och engagerande målsättning </a:t>
            </a:r>
            <a:r>
              <a:rPr lang="sv-SE" sz="1800" kern="1200" noProof="0" dirty="0">
                <a:solidFill>
                  <a:schemeClr val="bg1"/>
                </a:solidFill>
              </a:rPr>
              <a:t>för systemet och </a:t>
            </a:r>
            <a:r>
              <a:rPr lang="sv-SE" sz="1800" b="1" kern="1200" noProof="0" dirty="0">
                <a:solidFill>
                  <a:schemeClr val="bg1"/>
                </a:solidFill>
              </a:rPr>
              <a:t>utifrån systemanalys </a:t>
            </a:r>
            <a:r>
              <a:rPr lang="sv-SE" sz="1800" kern="1200" noProof="0" dirty="0">
                <a:solidFill>
                  <a:schemeClr val="bg1"/>
                </a:solidFill>
              </a:rPr>
              <a:t>och systemkartläggningar</a:t>
            </a:r>
          </a:p>
        </p:txBody>
      </p:sp>
      <p:pic>
        <p:nvPicPr>
          <p:cNvPr id="10" name="Bild 9" descr="Mål med hel fyllning">
            <a:extLst>
              <a:ext uri="{FF2B5EF4-FFF2-40B4-BE49-F238E27FC236}">
                <a16:creationId xmlns:a16="http://schemas.microsoft.com/office/drawing/2014/main" id="{899D8161-512B-FECF-C03B-BE32BCF0A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635" y="51682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89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C18678-A79D-0A32-F1DF-BB84F28A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A813416-3B8C-BE30-DC14-2EA50A8BF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8B9BA67-4C6E-FE7F-9023-8969CACFD1A9}"/>
              </a:ext>
            </a:extLst>
          </p:cNvPr>
          <p:cNvPicPr/>
          <p:nvPr/>
        </p:nvPicPr>
        <p:blipFill rotWithShape="1">
          <a:blip r:embed="rId2"/>
          <a:srcRect l="6878" t="8230" r="8201" b="6643"/>
          <a:stretch/>
        </p:blipFill>
        <p:spPr bwMode="auto">
          <a:xfrm>
            <a:off x="0" y="-102637"/>
            <a:ext cx="12307078" cy="70632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9145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3315" y="66818"/>
            <a:ext cx="7916333" cy="1325563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Koordineringsansvar av förstudiefasen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7473782" y="1315973"/>
            <a:ext cx="40609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dirty="0">
                <a:latin typeface="Museo Sans 300" panose="02000000000000000000" pitchFamily="50" charset="0"/>
              </a:rPr>
              <a:t>Implementering av </a:t>
            </a:r>
            <a:r>
              <a:rPr lang="sv-SE" sz="1200" dirty="0" err="1">
                <a:latin typeface="Museo Sans 300" panose="02000000000000000000" pitchFamily="50" charset="0"/>
              </a:rPr>
              <a:t>systemdemonstratorer</a:t>
            </a:r>
            <a:endParaRPr lang="sv-SE" sz="1200" dirty="0">
              <a:latin typeface="Museo Sans 3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sv-SE" sz="1800" dirty="0">
              <a:latin typeface="Museo Sans 3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sv-SE" sz="1200" dirty="0">
              <a:latin typeface="Museo Sans 3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sz="1200" dirty="0">
                <a:latin typeface="Museo Sans 300" panose="02000000000000000000" pitchFamily="50" charset="0"/>
              </a:rPr>
              <a:t>#SYSTEMDEMO 1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v-SE" sz="1200" dirty="0">
              <a:latin typeface="Museo Sans 3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br>
              <a:rPr lang="sv-SE" sz="1200" dirty="0">
                <a:latin typeface="Museo Sans 300" panose="02000000000000000000" pitchFamily="50" charset="0"/>
              </a:rPr>
            </a:br>
            <a:r>
              <a:rPr lang="sv-SE" sz="1200" dirty="0">
                <a:latin typeface="Museo Sans 300" panose="02000000000000000000" pitchFamily="50" charset="0"/>
              </a:rPr>
              <a:t># SYSTEMDEMO 2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sv-SE" sz="1200" dirty="0">
              <a:latin typeface="Museo Sans 3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br>
              <a:rPr lang="sv-SE" sz="1200" dirty="0">
                <a:latin typeface="Museo Sans 300" panose="02000000000000000000" pitchFamily="50" charset="0"/>
              </a:rPr>
            </a:br>
            <a:r>
              <a:rPr lang="sv-SE" sz="1200" dirty="0">
                <a:latin typeface="Museo Sans 300" panose="02000000000000000000" pitchFamily="50" charset="0"/>
              </a:rPr>
              <a:t>#SYSTEMDEMO..</a:t>
            </a:r>
          </a:p>
        </p:txBody>
      </p:sp>
      <p:pic>
        <p:nvPicPr>
          <p:cNvPr id="7" name="Bildobjekt 6"/>
          <p:cNvPicPr/>
          <p:nvPr/>
        </p:nvPicPr>
        <p:blipFill rotWithShape="1">
          <a:blip r:embed="rId2"/>
          <a:srcRect l="6878" t="8230" r="8201" b="6643"/>
          <a:stretch/>
        </p:blipFill>
        <p:spPr bwMode="auto">
          <a:xfrm>
            <a:off x="395375" y="2453547"/>
            <a:ext cx="2517158" cy="1508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textruta 38"/>
          <p:cNvSpPr txBox="1"/>
          <p:nvPr/>
        </p:nvSpPr>
        <p:spPr>
          <a:xfrm>
            <a:off x="8467331" y="5259144"/>
            <a:ext cx="2162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200" i="1" dirty="0">
                <a:latin typeface="Museo Sans 500" panose="02000000000000000000" pitchFamily="2" charset="77"/>
              </a:rPr>
              <a:t> Genomförandefas (År 2-3)</a:t>
            </a:r>
          </a:p>
        </p:txBody>
      </p:sp>
      <p:cxnSp>
        <p:nvCxnSpPr>
          <p:cNvPr id="54" name="Rak pilkoppling 53"/>
          <p:cNvCxnSpPr/>
          <p:nvPr/>
        </p:nvCxnSpPr>
        <p:spPr>
          <a:xfrm>
            <a:off x="402783" y="5566780"/>
            <a:ext cx="11271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ruta 54"/>
          <p:cNvSpPr txBox="1"/>
          <p:nvPr/>
        </p:nvSpPr>
        <p:spPr>
          <a:xfrm>
            <a:off x="4100309" y="5302103"/>
            <a:ext cx="1982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i="1" dirty="0">
                <a:latin typeface="Museo Sans 500" panose="02000000000000000000" pitchFamily="2" charset="77"/>
              </a:rPr>
              <a:t>Förstudiefas (År 1)</a:t>
            </a:r>
          </a:p>
        </p:txBody>
      </p:sp>
      <p:cxnSp>
        <p:nvCxnSpPr>
          <p:cNvPr id="9" name="Rak koppling 8"/>
          <p:cNvCxnSpPr/>
          <p:nvPr/>
        </p:nvCxnSpPr>
        <p:spPr>
          <a:xfrm>
            <a:off x="2912533" y="5497776"/>
            <a:ext cx="0" cy="1748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ruta 26"/>
          <p:cNvSpPr txBox="1"/>
          <p:nvPr/>
        </p:nvSpPr>
        <p:spPr>
          <a:xfrm>
            <a:off x="726836" y="5289781"/>
            <a:ext cx="1982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200" i="1" dirty="0" err="1">
                <a:latin typeface="Museo Sans 500" panose="02000000000000000000" pitchFamily="2" charset="77"/>
              </a:rPr>
              <a:t>Vinnova</a:t>
            </a:r>
            <a:r>
              <a:rPr lang="sv-SE" sz="1200" i="1" dirty="0">
                <a:latin typeface="Museo Sans 500" panose="02000000000000000000" pitchFamily="2" charset="77"/>
              </a:rPr>
              <a:t> mobiliseringsfas</a:t>
            </a:r>
          </a:p>
        </p:txBody>
      </p:sp>
      <p:cxnSp>
        <p:nvCxnSpPr>
          <p:cNvPr id="30" name="Rak koppling 29"/>
          <p:cNvCxnSpPr/>
          <p:nvPr/>
        </p:nvCxnSpPr>
        <p:spPr>
          <a:xfrm>
            <a:off x="7475008" y="5479334"/>
            <a:ext cx="0" cy="1748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Bildobjekt 34"/>
          <p:cNvPicPr/>
          <p:nvPr/>
        </p:nvPicPr>
        <p:blipFill>
          <a:blip r:embed="rId3"/>
          <a:stretch>
            <a:fillRect/>
          </a:stretch>
        </p:blipFill>
        <p:spPr>
          <a:xfrm>
            <a:off x="3001384" y="1405467"/>
            <a:ext cx="4647191" cy="3027735"/>
          </a:xfrm>
          <a:prstGeom prst="rect">
            <a:avLst/>
          </a:prstGeom>
        </p:spPr>
      </p:pic>
      <p:grpSp>
        <p:nvGrpSpPr>
          <p:cNvPr id="12" name="Group 40">
            <a:extLst>
              <a:ext uri="{FF2B5EF4-FFF2-40B4-BE49-F238E27FC236}">
                <a16:creationId xmlns:a16="http://schemas.microsoft.com/office/drawing/2014/main" id="{3F6A374E-DC15-4089-84A3-6C522DDF59E7}"/>
              </a:ext>
            </a:extLst>
          </p:cNvPr>
          <p:cNvGrpSpPr/>
          <p:nvPr/>
        </p:nvGrpSpPr>
        <p:grpSpPr>
          <a:xfrm>
            <a:off x="4477732" y="2620650"/>
            <a:ext cx="1197204" cy="607199"/>
            <a:chOff x="-195923" y="369044"/>
            <a:chExt cx="3900840" cy="45189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" name="Rounded Rectangle 41">
              <a:extLst>
                <a:ext uri="{FF2B5EF4-FFF2-40B4-BE49-F238E27FC236}">
                  <a16:creationId xmlns:a16="http://schemas.microsoft.com/office/drawing/2014/main" id="{E9285266-319B-4DF7-9D7F-C323D052EC97}"/>
                </a:ext>
              </a:extLst>
            </p:cNvPr>
            <p:cNvSpPr/>
            <p:nvPr/>
          </p:nvSpPr>
          <p:spPr>
            <a:xfrm>
              <a:off x="-195923" y="369044"/>
              <a:ext cx="3900840" cy="451893"/>
            </a:xfrm>
            <a:prstGeom prst="round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v-SE">
                <a:solidFill>
                  <a:schemeClr val="bg1"/>
                </a:solidFill>
              </a:endParaRPr>
            </a:p>
          </p:txBody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77E1B909-C698-4FED-A3AA-2C1C192A395D}"/>
                </a:ext>
              </a:extLst>
            </p:cNvPr>
            <p:cNvSpPr txBox="1"/>
            <p:nvPr/>
          </p:nvSpPr>
          <p:spPr>
            <a:xfrm>
              <a:off x="-40560" y="411906"/>
              <a:ext cx="3585560" cy="3106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700" b="1" dirty="0">
                  <a:solidFill>
                    <a:schemeClr val="bg1"/>
                  </a:solidFill>
                </a:rPr>
                <a:t>AP 1</a:t>
              </a:r>
              <a:r>
                <a:rPr lang="sv-SE" sz="700" b="1" i="1" dirty="0">
                  <a:solidFill>
                    <a:schemeClr val="bg1"/>
                  </a:solidFill>
                </a:rPr>
                <a:t> </a:t>
              </a:r>
              <a:r>
                <a:rPr lang="sv-SE" sz="700" i="1" dirty="0">
                  <a:solidFill>
                    <a:schemeClr val="bg1"/>
                  </a:solidFill>
                </a:rPr>
                <a:t>Processtöd och ledande expertis för att främja systemtänkande och innovation </a:t>
              </a:r>
              <a:endParaRPr lang="en-US" sz="700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11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96753" y="790937"/>
            <a:ext cx="3932237" cy="533791"/>
          </a:xfrm>
        </p:spPr>
        <p:txBody>
          <a:bodyPr>
            <a:normAutofit/>
          </a:bodyPr>
          <a:lstStyle/>
          <a:p>
            <a:r>
              <a:rPr lang="sv-SE" dirty="0"/>
              <a:t>Parterna i projektet</a:t>
            </a:r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05779"/>
              </p:ext>
            </p:extLst>
          </p:nvPr>
        </p:nvGraphicFramePr>
        <p:xfrm>
          <a:off x="797114" y="1550408"/>
          <a:ext cx="5637140" cy="4145406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92212">
                  <a:extLst>
                    <a:ext uri="{9D8B030D-6E8A-4147-A177-3AD203B41FA5}">
                      <a16:colId xmlns:a16="http://schemas.microsoft.com/office/drawing/2014/main" val="3940361724"/>
                    </a:ext>
                  </a:extLst>
                </a:gridCol>
                <a:gridCol w="2644928">
                  <a:extLst>
                    <a:ext uri="{9D8B030D-6E8A-4147-A177-3AD203B41FA5}">
                      <a16:colId xmlns:a16="http://schemas.microsoft.com/office/drawing/2014/main" val="1663467498"/>
                    </a:ext>
                  </a:extLst>
                </a:gridCol>
              </a:tblGrid>
              <a:tr h="4772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Organisation</a:t>
                      </a:r>
                      <a:endParaRPr lang="sv-SE" sz="1200" dirty="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Roll i projektet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917804"/>
                  </a:ext>
                </a:extLst>
              </a:tr>
              <a:tr h="347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Science Park Borås/ Textilhögskolan/</a:t>
                      </a:r>
                      <a:br>
                        <a:rPr lang="sv-SE" sz="1000" dirty="0">
                          <a:effectLst/>
                        </a:rPr>
                      </a:br>
                      <a:r>
                        <a:rPr lang="sv-SE" sz="1000" dirty="0">
                          <a:effectLst/>
                        </a:rPr>
                        <a:t>Högskolan i Borås</a:t>
                      </a:r>
                      <a:endParaRPr lang="sv-SE" sz="1200" dirty="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Projektledare och Arbetspaketledare</a:t>
                      </a:r>
                      <a:endParaRPr lang="sv-SE" sz="1200" dirty="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854783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Antrop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Partner och Arbetspaketledare</a:t>
                      </a:r>
                      <a:endParaRPr lang="sv-SE" sz="1200" dirty="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4040561"/>
                  </a:ext>
                </a:extLst>
              </a:tr>
              <a:tr h="218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RISE AB</a:t>
                      </a:r>
                      <a:endParaRPr lang="sv-SE" sz="1200" dirty="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Partner och Arbetspaketledare</a:t>
                      </a:r>
                      <a:endParaRPr lang="sv-SE" sz="1200" dirty="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142301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Telge AB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Partner</a:t>
                      </a:r>
                      <a:endParaRPr lang="sv-SE" sz="1200" dirty="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9767442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Guringo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Partner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4385237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Ellenability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Partner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2583831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Wargön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Partner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4616030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Nudie Jeans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Partner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5566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Klot AB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Partner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8826479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Sustainable Fashion Academy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Partner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7949796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Borås Energi och Miljö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Partner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4389466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Umeå Universitet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Partner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6074794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Svensk Handel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Partner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5541924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TEKO 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>
                          <a:effectLst/>
                        </a:rPr>
                        <a:t>Partner</a:t>
                      </a:r>
                      <a:endParaRPr lang="sv-SE" sz="120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0234255"/>
                  </a:ext>
                </a:extLst>
              </a:tr>
              <a:tr h="238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Röda Korset</a:t>
                      </a:r>
                      <a:endParaRPr lang="sv-SE" sz="1200" dirty="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000" dirty="0">
                          <a:effectLst/>
                        </a:rPr>
                        <a:t>Partner</a:t>
                      </a:r>
                      <a:endParaRPr lang="sv-SE" sz="1200" dirty="0">
                        <a:solidFill>
                          <a:srgbClr val="76923C"/>
                        </a:solidFill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8107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120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ögerpil 16"/>
          <p:cNvSpPr/>
          <p:nvPr/>
        </p:nvSpPr>
        <p:spPr>
          <a:xfrm>
            <a:off x="4276726" y="569547"/>
            <a:ext cx="7105649" cy="4892674"/>
          </a:xfrm>
          <a:prstGeom prst="rightArrow">
            <a:avLst>
              <a:gd name="adj1" fmla="val 66650"/>
              <a:gd name="adj2" fmla="val 52422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54869" y="1249084"/>
            <a:ext cx="3932237" cy="1600200"/>
          </a:xfrm>
        </p:spPr>
        <p:txBody>
          <a:bodyPr/>
          <a:lstStyle/>
          <a:p>
            <a:r>
              <a:rPr lang="sv-SE" dirty="0"/>
              <a:t>Förstudiens olika delar</a:t>
            </a:r>
            <a:br>
              <a:rPr lang="sv-SE" dirty="0"/>
            </a:b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6947" y="2718344"/>
            <a:ext cx="3932237" cy="2743877"/>
          </a:xfrm>
        </p:spPr>
        <p:txBody>
          <a:bodyPr>
            <a:normAutofit/>
          </a:bodyPr>
          <a:lstStyle/>
          <a:p>
            <a:r>
              <a:rPr lang="sv-SE" sz="1400" dirty="0"/>
              <a:t>Fem arbetspaket:</a:t>
            </a:r>
          </a:p>
          <a:p>
            <a:r>
              <a:rPr lang="sv-SE" sz="1400" dirty="0"/>
              <a:t>AP 1: Processtöd för systemtänk (</a:t>
            </a:r>
            <a:r>
              <a:rPr lang="sv-SE" sz="1400" dirty="0" err="1"/>
              <a:t>Antrop</a:t>
            </a:r>
            <a:r>
              <a:rPr lang="sv-SE" sz="1400" dirty="0"/>
              <a:t>)</a:t>
            </a:r>
          </a:p>
          <a:p>
            <a:r>
              <a:rPr lang="sv-SE" sz="1400" dirty="0"/>
              <a:t>AP 2: Återbruk först, återvinning sedan (RISE)</a:t>
            </a:r>
          </a:p>
          <a:p>
            <a:r>
              <a:rPr lang="sv-SE" sz="1400" dirty="0"/>
              <a:t>AP 3: Digitala möjliggörare (THS)</a:t>
            </a:r>
          </a:p>
          <a:p>
            <a:r>
              <a:rPr lang="sv-SE" sz="1400" dirty="0"/>
              <a:t>AP 4: </a:t>
            </a:r>
            <a:r>
              <a:rPr lang="sv-SE" sz="1400" dirty="0" err="1"/>
              <a:t>RE:Made</a:t>
            </a:r>
            <a:r>
              <a:rPr lang="sv-SE" sz="1400" dirty="0"/>
              <a:t> by Sweden (SPB)</a:t>
            </a:r>
          </a:p>
          <a:p>
            <a:r>
              <a:rPr lang="sv-SE" sz="1400" dirty="0"/>
              <a:t>AP 5: Projektledning, kommunikation (SPB)</a:t>
            </a:r>
          </a:p>
          <a:p>
            <a:endParaRPr lang="sv-SE" sz="1400" dirty="0"/>
          </a:p>
        </p:txBody>
      </p:sp>
      <p:sp>
        <p:nvSpPr>
          <p:cNvPr id="29" name="Rektangel 28"/>
          <p:cNvSpPr/>
          <p:nvPr/>
        </p:nvSpPr>
        <p:spPr>
          <a:xfrm>
            <a:off x="4501643" y="2272237"/>
            <a:ext cx="5509132" cy="14288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v-SE" sz="900" b="1" dirty="0"/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v-SE" sz="900" b="1" dirty="0"/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900" b="1" dirty="0"/>
              <a:t>AP 5</a:t>
            </a:r>
            <a:r>
              <a:rPr lang="sv-SE" sz="900" dirty="0"/>
              <a:t> Projektledning, 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900" dirty="0"/>
              <a:t>mobilisering 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900" dirty="0"/>
              <a:t>och dialog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v-SE" sz="900" dirty="0"/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v-SE" sz="900" dirty="0"/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546622310"/>
              </p:ext>
            </p:extLst>
          </p:nvPr>
        </p:nvGraphicFramePr>
        <p:xfrm>
          <a:off x="5167008" y="939603"/>
          <a:ext cx="5058304" cy="4048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40"/>
          <p:cNvGrpSpPr/>
          <p:nvPr/>
        </p:nvGrpSpPr>
        <p:grpSpPr>
          <a:xfrm>
            <a:off x="6772000" y="2539803"/>
            <a:ext cx="1848319" cy="1018784"/>
            <a:chOff x="-195923" y="369044"/>
            <a:chExt cx="3900840" cy="45189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" name="Rounded Rectangle 41"/>
            <p:cNvSpPr/>
            <p:nvPr/>
          </p:nvSpPr>
          <p:spPr>
            <a:xfrm>
              <a:off x="-195923" y="369044"/>
              <a:ext cx="3900840" cy="451893"/>
            </a:xfrm>
            <a:prstGeom prst="round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v-SE">
                <a:solidFill>
                  <a:schemeClr val="bg1"/>
                </a:solidFill>
              </a:endParaRPr>
            </a:p>
          </p:txBody>
        </p:sp>
        <p:sp>
          <p:nvSpPr>
            <p:cNvPr id="16" name="Rounded Rectangle 4"/>
            <p:cNvSpPr txBox="1"/>
            <p:nvPr/>
          </p:nvSpPr>
          <p:spPr>
            <a:xfrm>
              <a:off x="-40560" y="411906"/>
              <a:ext cx="3585560" cy="3106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900" b="1" dirty="0">
                  <a:solidFill>
                    <a:schemeClr val="bg1"/>
                  </a:solidFill>
                </a:rPr>
                <a:t>AP 1</a:t>
              </a:r>
              <a:r>
                <a:rPr lang="sv-SE" sz="900" b="1" i="1" dirty="0">
                  <a:solidFill>
                    <a:schemeClr val="bg1"/>
                  </a:solidFill>
                </a:rPr>
                <a:t> </a:t>
              </a:r>
              <a:r>
                <a:rPr lang="sv-SE" sz="900" i="1" dirty="0">
                  <a:solidFill>
                    <a:schemeClr val="bg1"/>
                  </a:solidFill>
                </a:rPr>
                <a:t>Processtöd och ledande expertis för att främja systemtänkande och innovation </a:t>
              </a:r>
              <a:endParaRPr lang="en-US" sz="9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Rektangel 29"/>
          <p:cNvSpPr/>
          <p:nvPr/>
        </p:nvSpPr>
        <p:spPr>
          <a:xfrm>
            <a:off x="10570262" y="2539803"/>
            <a:ext cx="1507341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1100" u="sng" dirty="0"/>
              <a:t>LEVERANS:</a:t>
            </a:r>
            <a:br>
              <a:rPr lang="sv-SE" sz="1100" dirty="0"/>
            </a:br>
            <a:r>
              <a:rPr lang="sv-SE" sz="1100" dirty="0"/>
              <a:t>Förslag på design </a:t>
            </a:r>
            <a:br>
              <a:rPr lang="sv-SE" sz="1100" dirty="0"/>
            </a:br>
            <a:r>
              <a:rPr lang="sv-SE" sz="1100" dirty="0"/>
              <a:t>av en eller flera </a:t>
            </a:r>
            <a:r>
              <a:rPr lang="sv-SE" sz="1100" dirty="0" err="1"/>
              <a:t>systemdemonstratorer</a:t>
            </a:r>
            <a:br>
              <a:rPr lang="sv-SE" sz="1100" dirty="0"/>
            </a:br>
            <a:r>
              <a:rPr lang="sv-SE" sz="1100" dirty="0"/>
              <a:t>med ansökan för dessa i samråd med aktörer</a:t>
            </a:r>
          </a:p>
        </p:txBody>
      </p:sp>
    </p:spTree>
    <p:extLst>
      <p:ext uri="{BB962C8B-B14F-4D97-AF65-F5344CB8AC3E}">
        <p14:creationId xmlns:p14="http://schemas.microsoft.com/office/powerpoint/2010/main" val="3647658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C711C-9C02-45B5-9C2B-F98D0D27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3493"/>
            <a:ext cx="5256212" cy="1600200"/>
          </a:xfrm>
        </p:spPr>
        <p:txBody>
          <a:bodyPr>
            <a:noAutofit/>
          </a:bodyPr>
          <a:lstStyle/>
          <a:p>
            <a:r>
              <a:rPr lang="sv-SE" sz="2800" dirty="0">
                <a:solidFill>
                  <a:schemeClr val="tx1"/>
                </a:solidFill>
              </a:rPr>
              <a:t>AP 1</a:t>
            </a:r>
            <a:br>
              <a:rPr lang="sv-SE" sz="2800" dirty="0">
                <a:solidFill>
                  <a:schemeClr val="tx1"/>
                </a:solidFill>
              </a:rPr>
            </a:br>
            <a:r>
              <a:rPr lang="sv-SE" sz="2800" dirty="0">
                <a:solidFill>
                  <a:schemeClr val="tx1"/>
                </a:solidFill>
              </a:rPr>
              <a:t>Processtöd och ledande expertis för att främja systemtänkande och innovation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1FBB9-5490-4F54-8D4F-CD47D6E12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8344"/>
            <a:ext cx="4392088" cy="3211116"/>
          </a:xfrm>
        </p:spPr>
        <p:txBody>
          <a:bodyPr>
            <a:normAutofit lnSpcReduction="10000"/>
          </a:bodyPr>
          <a:lstStyle/>
          <a:p>
            <a:r>
              <a:rPr lang="sv-SE" sz="1000" dirty="0"/>
              <a:t>Innehåll</a:t>
            </a:r>
          </a:p>
          <a:p>
            <a:r>
              <a:rPr lang="sv-SE" sz="1000" dirty="0"/>
              <a:t>Processleda och </a:t>
            </a:r>
            <a:r>
              <a:rPr lang="sv-SE" sz="1000" dirty="0" err="1"/>
              <a:t>facilitera</a:t>
            </a:r>
            <a:r>
              <a:rPr lang="sv-SE" sz="1000" dirty="0"/>
              <a:t> för att främja systemtänk och innovation</a:t>
            </a:r>
          </a:p>
          <a:p>
            <a:r>
              <a:rPr lang="sv-SE" sz="1000" dirty="0"/>
              <a:t>Stor del under projektets första fas</a:t>
            </a:r>
          </a:p>
          <a:p>
            <a:endParaRPr lang="sv-SE" sz="1000" dirty="0"/>
          </a:p>
          <a:p>
            <a:r>
              <a:rPr lang="sv-SE" sz="1000" u="sng" dirty="0"/>
              <a:t>Ansvarig </a:t>
            </a:r>
          </a:p>
          <a:p>
            <a:r>
              <a:rPr lang="sv-SE" sz="1000" dirty="0" err="1"/>
              <a:t>Antrop</a:t>
            </a:r>
            <a:r>
              <a:rPr lang="sv-SE" sz="1000" dirty="0"/>
              <a:t> (AP-ledare), Umeå Universitet, Klot</a:t>
            </a:r>
          </a:p>
          <a:p>
            <a:endParaRPr lang="sv-SE" sz="1000" dirty="0"/>
          </a:p>
          <a:p>
            <a:r>
              <a:rPr lang="sv-SE" sz="1000" u="sng" dirty="0" err="1"/>
              <a:t>Leverabler</a:t>
            </a:r>
            <a:r>
              <a:rPr lang="sv-SE" sz="1000" u="sng" dirty="0"/>
              <a:t>:</a:t>
            </a:r>
          </a:p>
          <a:p>
            <a:pPr lvl="0"/>
            <a:r>
              <a:rPr lang="sv-SE" sz="1000" dirty="0"/>
              <a:t>Effektanalys inkluderat vision, mission, mål och indikatorer</a:t>
            </a:r>
          </a:p>
          <a:p>
            <a:pPr lvl="0"/>
            <a:r>
              <a:rPr lang="sv-SE" sz="1000" dirty="0"/>
              <a:t>Systemkarta och hävstänger med en visuell bild av processer, aktörer, flöden och samband.</a:t>
            </a:r>
          </a:p>
          <a:p>
            <a:pPr lvl="0"/>
            <a:r>
              <a:rPr lang="sv-SE" sz="1000" dirty="0"/>
              <a:t>Inledande analys av beteendevetenskapliga aspekter av arbetspaket 2,3 och 4.</a:t>
            </a:r>
          </a:p>
          <a:p>
            <a:r>
              <a:rPr lang="sv-SE" sz="1000" dirty="0"/>
              <a:t>Rapport med metodmässig beskrivning, beskrivning av koncepten kring lämpliga </a:t>
            </a:r>
            <a:r>
              <a:rPr lang="sv-SE" sz="1000" dirty="0" err="1"/>
              <a:t>systemdemonstratorer</a:t>
            </a:r>
            <a:r>
              <a:rPr lang="sv-SE" sz="1000" dirty="0"/>
              <a:t> och en plan för nästa steg som är genomförbarhetsfasen.</a:t>
            </a:r>
          </a:p>
          <a:p>
            <a:endParaRPr lang="sv-SE" sz="700" dirty="0"/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3E6E9D1E-32E1-43E2-A4A5-F12A1F951886}"/>
              </a:ext>
            </a:extLst>
          </p:cNvPr>
          <p:cNvGrpSpPr/>
          <p:nvPr/>
        </p:nvGrpSpPr>
        <p:grpSpPr>
          <a:xfrm>
            <a:off x="6770437" y="2117559"/>
            <a:ext cx="2676800" cy="1729787"/>
            <a:chOff x="-198201" y="444480"/>
            <a:chExt cx="3900840" cy="451893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" name="Rounded Rectangle 41">
              <a:extLst>
                <a:ext uri="{FF2B5EF4-FFF2-40B4-BE49-F238E27FC236}">
                  <a16:creationId xmlns:a16="http://schemas.microsoft.com/office/drawing/2014/main" id="{9058B12B-0428-44DB-A07B-3F171B223CE0}"/>
                </a:ext>
              </a:extLst>
            </p:cNvPr>
            <p:cNvSpPr/>
            <p:nvPr/>
          </p:nvSpPr>
          <p:spPr>
            <a:xfrm>
              <a:off x="-198201" y="444480"/>
              <a:ext cx="3900840" cy="451893"/>
            </a:xfrm>
            <a:prstGeom prst="round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sv-SE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05341DD8-74D9-4176-A43B-676643EB966D}"/>
                </a:ext>
              </a:extLst>
            </p:cNvPr>
            <p:cNvSpPr txBox="1"/>
            <p:nvPr/>
          </p:nvSpPr>
          <p:spPr>
            <a:xfrm>
              <a:off x="-40561" y="476388"/>
              <a:ext cx="3585560" cy="3106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1400" b="1" dirty="0">
                  <a:solidFill>
                    <a:schemeClr val="bg1"/>
                  </a:solidFill>
                </a:rPr>
                <a:t>AP 1</a:t>
              </a:r>
              <a:r>
                <a:rPr lang="sv-SE" sz="1400" b="1" i="1" dirty="0">
                  <a:solidFill>
                    <a:schemeClr val="bg1"/>
                  </a:solidFill>
                </a:rPr>
                <a:t> </a:t>
              </a:r>
              <a:r>
                <a:rPr lang="sv-SE" sz="1400" i="1" dirty="0">
                  <a:solidFill>
                    <a:schemeClr val="bg1"/>
                  </a:solidFill>
                </a:rPr>
                <a:t>Processtöd och ledande expertis för att främja systemtänkande och innovation </a:t>
              </a:r>
              <a:endParaRPr lang="en-US" sz="1400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377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F478-6215-4507-9803-28CC3A99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06137"/>
            <a:ext cx="5995804" cy="1600200"/>
          </a:xfrm>
        </p:spPr>
        <p:txBody>
          <a:bodyPr>
            <a:normAutofit/>
          </a:bodyPr>
          <a:lstStyle/>
          <a:p>
            <a:r>
              <a:rPr lang="sv-SE" sz="2800" dirty="0"/>
              <a:t>BAKGRUND</a:t>
            </a:r>
            <a:br>
              <a:rPr lang="sv-SE" sz="2800" dirty="0"/>
            </a:br>
            <a:r>
              <a:rPr lang="sv-SE" sz="2800" i="1" dirty="0"/>
              <a:t>Hur man kom fram till de tre områdena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7D91C-329D-4A56-B997-BA98F83FA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415071"/>
            <a:ext cx="4557102" cy="4059528"/>
          </a:xfrm>
        </p:spPr>
        <p:txBody>
          <a:bodyPr>
            <a:normAutofit/>
          </a:bodyPr>
          <a:lstStyle/>
          <a:p>
            <a:r>
              <a:rPr lang="sv-SE" dirty="0"/>
              <a:t>Utgångspunkt från workshop 21 juni arrangerad av </a:t>
            </a:r>
            <a:r>
              <a:rPr lang="sv-SE" dirty="0" err="1"/>
              <a:t>Vinnova</a:t>
            </a:r>
            <a:r>
              <a:rPr lang="sv-SE" dirty="0"/>
              <a:t>.</a:t>
            </a:r>
          </a:p>
          <a:p>
            <a:r>
              <a:rPr lang="sv-SE" dirty="0"/>
              <a:t>Identifierade områden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dirty="0"/>
              <a:t>”Äga och använda”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dirty="0"/>
              <a:t>”Effektiv, lönsam insamling och sortering”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dirty="0"/>
              <a:t>”Fler och bättre återvunna material”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dirty="0"/>
              <a:t>”Textilframställning”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dirty="0"/>
              <a:t>”Design för spårbara, hållbara textilier”</a:t>
            </a:r>
          </a:p>
          <a:p>
            <a:endParaRPr lang="sv-SE" dirty="0"/>
          </a:p>
          <a:p>
            <a:endParaRPr lang="sv-S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EBD3ED-8FD9-46CE-9D8C-B9F3B0B3FE41}"/>
              </a:ext>
            </a:extLst>
          </p:cNvPr>
          <p:cNvGrpSpPr/>
          <p:nvPr/>
        </p:nvGrpSpPr>
        <p:grpSpPr>
          <a:xfrm>
            <a:off x="6096000" y="1728787"/>
            <a:ext cx="3400425" cy="3400425"/>
            <a:chOff x="898972" y="263128"/>
            <a:chExt cx="3400425" cy="3400425"/>
          </a:xfrm>
        </p:grpSpPr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A508C3FC-27FC-4525-989B-65FCCF79317F}"/>
                </a:ext>
              </a:extLst>
            </p:cNvPr>
            <p:cNvSpPr/>
            <p:nvPr/>
          </p:nvSpPr>
          <p:spPr>
            <a:xfrm>
              <a:off x="898972" y="263128"/>
              <a:ext cx="3400425" cy="3400425"/>
            </a:xfrm>
            <a:prstGeom prst="pie">
              <a:avLst>
                <a:gd name="adj1" fmla="val 16200000"/>
                <a:gd name="adj2" fmla="val 18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artial Circle 4">
              <a:extLst>
                <a:ext uri="{FF2B5EF4-FFF2-40B4-BE49-F238E27FC236}">
                  <a16:creationId xmlns:a16="http://schemas.microsoft.com/office/drawing/2014/main" id="{B2D50C3A-5C36-458D-A5D6-7D2705D9F647}"/>
                </a:ext>
              </a:extLst>
            </p:cNvPr>
            <p:cNvSpPr txBox="1"/>
            <p:nvPr/>
          </p:nvSpPr>
          <p:spPr>
            <a:xfrm>
              <a:off x="2691076" y="983694"/>
              <a:ext cx="1214437" cy="10120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b="1" kern="1200" dirty="0"/>
                <a:t>AP 3 </a:t>
              </a:r>
              <a:r>
                <a:rPr lang="sv-SE" sz="900" b="0" kern="1200" dirty="0"/>
                <a:t>Område för</a:t>
              </a:r>
              <a:r>
                <a:rPr lang="sv-SE" sz="900" b="0" i="1" kern="1200" dirty="0"/>
                <a:t> </a:t>
              </a:r>
              <a:r>
                <a:rPr lang="sv-SE" sz="900" b="0" kern="1200" dirty="0" err="1"/>
                <a:t>Systemdemonstrator</a:t>
              </a:r>
              <a:r>
                <a:rPr lang="sv-SE" sz="900" b="0" kern="1200" dirty="0"/>
                <a:t>: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i="0" kern="1200" dirty="0"/>
                <a:t>Digitala möjliggörare för cirkulära flöden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900" i="1" kern="1200" dirty="0"/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i="1" kern="1200" dirty="0"/>
                <a:t> </a:t>
              </a:r>
              <a:endParaRPr lang="sv-SE" sz="9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7B1658-30E1-4A90-9A3E-020D3F7E986A}"/>
              </a:ext>
            </a:extLst>
          </p:cNvPr>
          <p:cNvGrpSpPr/>
          <p:nvPr/>
        </p:nvGrpSpPr>
        <p:grpSpPr>
          <a:xfrm>
            <a:off x="6025967" y="1850230"/>
            <a:ext cx="3400425" cy="3400425"/>
            <a:chOff x="828939" y="384571"/>
            <a:chExt cx="3400425" cy="3400425"/>
          </a:xfrm>
        </p:grpSpPr>
        <p:sp>
          <p:nvSpPr>
            <p:cNvPr id="16" name="Partial Circle 15">
              <a:extLst>
                <a:ext uri="{FF2B5EF4-FFF2-40B4-BE49-F238E27FC236}">
                  <a16:creationId xmlns:a16="http://schemas.microsoft.com/office/drawing/2014/main" id="{799FCADE-17DA-4E0E-BD06-ADD52671889F}"/>
                </a:ext>
              </a:extLst>
            </p:cNvPr>
            <p:cNvSpPr/>
            <p:nvPr/>
          </p:nvSpPr>
          <p:spPr>
            <a:xfrm>
              <a:off x="828939" y="384571"/>
              <a:ext cx="3400425" cy="3400425"/>
            </a:xfrm>
            <a:prstGeom prst="pie">
              <a:avLst>
                <a:gd name="adj1" fmla="val 1800000"/>
                <a:gd name="adj2" fmla="val 90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114566"/>
                <a:satOff val="-8376"/>
                <a:lumOff val="14814"/>
                <a:alphaOff val="0"/>
              </a:schemeClr>
            </a:fillRef>
            <a:effectRef idx="0">
              <a:schemeClr val="accent6">
                <a:shade val="80000"/>
                <a:hueOff val="-114566"/>
                <a:satOff val="-8376"/>
                <a:lumOff val="148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Partial Circle 6">
              <a:extLst>
                <a:ext uri="{FF2B5EF4-FFF2-40B4-BE49-F238E27FC236}">
                  <a16:creationId xmlns:a16="http://schemas.microsoft.com/office/drawing/2014/main" id="{45135C20-B405-4748-996A-4AF7DBD648C9}"/>
                </a:ext>
              </a:extLst>
            </p:cNvPr>
            <p:cNvSpPr txBox="1"/>
            <p:nvPr/>
          </p:nvSpPr>
          <p:spPr>
            <a:xfrm>
              <a:off x="1638564" y="2590800"/>
              <a:ext cx="1821656" cy="890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b="1" kern="1200" dirty="0"/>
                <a:t>AP 4 </a:t>
              </a:r>
              <a:r>
                <a:rPr lang="sv-SE" sz="900" b="0" kern="1200" dirty="0"/>
                <a:t>Område för </a:t>
              </a:r>
              <a:r>
                <a:rPr lang="sv-SE" sz="900" b="0" kern="1200" dirty="0" err="1"/>
                <a:t>Systemdemonstrator</a:t>
              </a:r>
              <a:r>
                <a:rPr lang="sv-SE" sz="900" b="0" kern="1200" dirty="0"/>
                <a:t>:</a:t>
              </a:r>
              <a:r>
                <a:rPr lang="sv-SE" sz="900" b="0" i="1" kern="1200" dirty="0"/>
                <a:t>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i="0" kern="1200" dirty="0" err="1"/>
                <a:t>RE:Made</a:t>
              </a:r>
              <a:r>
                <a:rPr lang="sv-SE" sz="900" i="0" kern="1200" dirty="0"/>
                <a:t> by Sweden –hållbar design och cirkulära produktionsanläggningar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780BA0-2F42-40A4-8B04-C5FC3FB507AC}"/>
              </a:ext>
            </a:extLst>
          </p:cNvPr>
          <p:cNvGrpSpPr/>
          <p:nvPr/>
        </p:nvGrpSpPr>
        <p:grpSpPr>
          <a:xfrm>
            <a:off x="5955934" y="1728786"/>
            <a:ext cx="3400425" cy="3400425"/>
            <a:chOff x="758906" y="263128"/>
            <a:chExt cx="3400425" cy="3400425"/>
          </a:xfrm>
        </p:grpSpPr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9FE9C509-D28F-418C-88BB-6339A53E2D6D}"/>
                </a:ext>
              </a:extLst>
            </p:cNvPr>
            <p:cNvSpPr/>
            <p:nvPr/>
          </p:nvSpPr>
          <p:spPr>
            <a:xfrm>
              <a:off x="758906" y="263128"/>
              <a:ext cx="3400425" cy="3400425"/>
            </a:xfrm>
            <a:prstGeom prst="pie">
              <a:avLst>
                <a:gd name="adj1" fmla="val 9000000"/>
                <a:gd name="adj2" fmla="val 162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229132"/>
                <a:satOff val="-16752"/>
                <a:lumOff val="29628"/>
                <a:alphaOff val="0"/>
              </a:schemeClr>
            </a:fillRef>
            <a:effectRef idx="0">
              <a:schemeClr val="accent6">
                <a:shade val="80000"/>
                <a:hueOff val="-229132"/>
                <a:satOff val="-16752"/>
                <a:lumOff val="29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artial Circle 8">
              <a:extLst>
                <a:ext uri="{FF2B5EF4-FFF2-40B4-BE49-F238E27FC236}">
                  <a16:creationId xmlns:a16="http://schemas.microsoft.com/office/drawing/2014/main" id="{6CF3A1E4-9D38-4C83-B689-D9CC044829A0}"/>
                </a:ext>
              </a:extLst>
            </p:cNvPr>
            <p:cNvSpPr txBox="1"/>
            <p:nvPr/>
          </p:nvSpPr>
          <p:spPr>
            <a:xfrm>
              <a:off x="1152789" y="983694"/>
              <a:ext cx="1214437" cy="10120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b="1" kern="1200" dirty="0"/>
                <a:t>AP 2</a:t>
              </a:r>
              <a:r>
                <a:rPr lang="sv-SE" sz="900" b="1" i="1" kern="1200" dirty="0"/>
                <a:t> </a:t>
              </a:r>
              <a:r>
                <a:rPr lang="sv-SE" sz="900" b="0" kern="1200" dirty="0"/>
                <a:t>Område för </a:t>
              </a:r>
              <a:r>
                <a:rPr lang="sv-SE" sz="900" b="0" kern="1200" dirty="0" err="1"/>
                <a:t>systemdemonstrator</a:t>
              </a:r>
              <a:r>
                <a:rPr lang="sv-SE" sz="900" b="0" kern="1200" dirty="0"/>
                <a:t>: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i="0" kern="1200" dirty="0"/>
                <a:t>Återbruk först, återvinning sedan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900" i="1" kern="1200" dirty="0"/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i="1" kern="1200" dirty="0"/>
                <a:t> </a:t>
              </a:r>
              <a:endParaRPr lang="sv-SE" sz="900" kern="1200" dirty="0"/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6B52A8F1-E3D7-4BD5-AA6F-6D02DBB259A6}"/>
              </a:ext>
            </a:extLst>
          </p:cNvPr>
          <p:cNvSpPr/>
          <p:nvPr/>
        </p:nvSpPr>
        <p:spPr>
          <a:xfrm>
            <a:off x="4701992" y="3199113"/>
            <a:ext cx="764930" cy="5245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2434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F478-6215-4507-9803-28CC3A996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AP 2, 3 och 4</a:t>
            </a:r>
            <a:br>
              <a:rPr lang="sv-SE" sz="2800" dirty="0"/>
            </a:br>
            <a:r>
              <a:rPr lang="sv-SE" sz="2800" dirty="0"/>
              <a:t>Områden för systemdemonstration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7D91C-329D-4A56-B997-BA98F83FA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878" y="2553090"/>
            <a:ext cx="4754936" cy="4149367"/>
          </a:xfrm>
        </p:spPr>
        <p:txBody>
          <a:bodyPr>
            <a:normAutofit fontScale="25000" lnSpcReduction="20000"/>
          </a:bodyPr>
          <a:lstStyle/>
          <a:p>
            <a:r>
              <a:rPr lang="sv-SE" sz="4000" dirty="0"/>
              <a:t>Innehåll</a:t>
            </a:r>
            <a:br>
              <a:rPr lang="sv-SE" sz="4000" dirty="0"/>
            </a:br>
            <a:r>
              <a:rPr lang="sv-SE" sz="4000" dirty="0"/>
              <a:t>Utifrån en gemensam målsättning utarbeta förslag på lämpliga </a:t>
            </a:r>
            <a:r>
              <a:rPr lang="sv-SE" sz="4000" dirty="0" err="1"/>
              <a:t>systemdemonstratorer</a:t>
            </a:r>
            <a:r>
              <a:rPr lang="sv-SE" sz="4000" dirty="0"/>
              <a:t> utifrån ett </a:t>
            </a:r>
            <a:r>
              <a:rPr lang="sv-SE" sz="4000" dirty="0" err="1"/>
              <a:t>missionsperpektiv</a:t>
            </a:r>
            <a:r>
              <a:rPr lang="sv-SE" sz="4000" dirty="0"/>
              <a:t>. </a:t>
            </a:r>
          </a:p>
          <a:p>
            <a:endParaRPr lang="sv-SE" sz="4000" dirty="0"/>
          </a:p>
          <a:p>
            <a:r>
              <a:rPr lang="sv-SE" sz="4000" u="sng" dirty="0"/>
              <a:t>Ansvarig </a:t>
            </a:r>
          </a:p>
          <a:p>
            <a:r>
              <a:rPr lang="sv-SE" sz="4000" dirty="0"/>
              <a:t>RISE (AP 2-ledare) </a:t>
            </a:r>
            <a:r>
              <a:rPr lang="sv-SE" sz="4000" dirty="0" err="1"/>
              <a:t>Telge</a:t>
            </a:r>
            <a:r>
              <a:rPr lang="sv-SE" sz="4000" dirty="0"/>
              <a:t> , Wargön Innovation, Borås Energi och Miljö, Högskolan i Borås</a:t>
            </a:r>
          </a:p>
          <a:p>
            <a:r>
              <a:rPr lang="sv-SE" sz="4000" dirty="0"/>
              <a:t>Textilhögskolan (AP 3-ledare), </a:t>
            </a:r>
            <a:r>
              <a:rPr lang="en-US" sz="4000" dirty="0"/>
              <a:t>RISE, </a:t>
            </a:r>
            <a:r>
              <a:rPr lang="en-US" sz="4000" dirty="0" err="1"/>
              <a:t>Guringo</a:t>
            </a:r>
            <a:r>
              <a:rPr lang="en-US" sz="4000" dirty="0"/>
              <a:t>, Sustainable Fashion Academy, Svensk Handel</a:t>
            </a:r>
            <a:endParaRPr lang="sv-SE" sz="4000" dirty="0"/>
          </a:p>
          <a:p>
            <a:r>
              <a:rPr lang="sv-SE" sz="4000" dirty="0"/>
              <a:t>Science Park Borås (AP 4-ledare), </a:t>
            </a:r>
            <a:r>
              <a:rPr lang="en-US" sz="4000" dirty="0" err="1"/>
              <a:t>Ellenability</a:t>
            </a:r>
            <a:r>
              <a:rPr lang="en-US" sz="4000" dirty="0"/>
              <a:t>, TEKO, Nudie Jeans</a:t>
            </a:r>
            <a:endParaRPr lang="sv-SE" sz="4000" dirty="0"/>
          </a:p>
          <a:p>
            <a:endParaRPr lang="sv-SE" sz="4000" dirty="0"/>
          </a:p>
          <a:p>
            <a:r>
              <a:rPr lang="sv-SE" sz="4000" u="sng" dirty="0" err="1"/>
              <a:t>Leverabler</a:t>
            </a:r>
            <a:endParaRPr lang="sv-SE" sz="4000" u="sng" dirty="0"/>
          </a:p>
          <a:p>
            <a:pPr lvl="0"/>
            <a:r>
              <a:rPr lang="sv-SE" sz="4000" dirty="0"/>
              <a:t>Formulera mål för arbetet i arbetspaketet kring en </a:t>
            </a:r>
            <a:r>
              <a:rPr lang="sv-SE" sz="4000" dirty="0" err="1"/>
              <a:t>systemdemonstrator</a:t>
            </a:r>
            <a:endParaRPr lang="sv-SE" sz="4000" dirty="0"/>
          </a:p>
          <a:p>
            <a:pPr lvl="0"/>
            <a:r>
              <a:rPr lang="sv-SE" sz="4000" dirty="0"/>
              <a:t>Inledande analys av befintliga initiativ i Sverige och möjligheten till att skala upp dess, se AP1</a:t>
            </a:r>
          </a:p>
          <a:p>
            <a:pPr lvl="0"/>
            <a:r>
              <a:rPr lang="sv-SE" sz="4000" dirty="0"/>
              <a:t>AP 1 Förslag på design av en </a:t>
            </a:r>
            <a:r>
              <a:rPr lang="sv-SE" sz="4000" dirty="0" err="1"/>
              <a:t>systemdemonstrator</a:t>
            </a:r>
            <a:r>
              <a:rPr lang="sv-SE" sz="4000" dirty="0"/>
              <a:t> kring försortering med potential att leverera till etablerade sorteringsanläggningar i Sverige (</a:t>
            </a:r>
            <a:r>
              <a:rPr lang="sv-SE" sz="4000" dirty="0" err="1"/>
              <a:t>exv</a:t>
            </a:r>
            <a:r>
              <a:rPr lang="sv-SE" sz="4000" dirty="0"/>
              <a:t> Södra, </a:t>
            </a:r>
            <a:r>
              <a:rPr lang="sv-SE" sz="4000" dirty="0" err="1"/>
              <a:t>Sysav</a:t>
            </a:r>
            <a:r>
              <a:rPr lang="sv-SE" sz="4000" dirty="0"/>
              <a:t> och Wargön), </a:t>
            </a:r>
            <a:r>
              <a:rPr lang="sv-SE" sz="4000" dirty="0" err="1"/>
              <a:t>Telge</a:t>
            </a:r>
            <a:r>
              <a:rPr lang="sv-SE" sz="4000" dirty="0"/>
              <a:t> m fl. Undersöka möjlighet till försortering i hemmiljö (Textilhögskolan).</a:t>
            </a:r>
          </a:p>
          <a:p>
            <a:r>
              <a:rPr lang="sv-SE" sz="4000" dirty="0"/>
              <a:t>AP 2 Förslag på design av en </a:t>
            </a:r>
            <a:r>
              <a:rPr lang="sv-SE" sz="4000" dirty="0" err="1"/>
              <a:t>systemdemonstrator</a:t>
            </a:r>
            <a:r>
              <a:rPr lang="sv-SE" sz="4000" dirty="0"/>
              <a:t> kopplat till digitala möjliggörare och förbereda för en fysisk testbädd utifrån ett antal digitaliseringsbara områden med ambitionen om ett cirkulärt textilflöde. </a:t>
            </a:r>
          </a:p>
          <a:p>
            <a:pPr lvl="0"/>
            <a:r>
              <a:rPr lang="sv-SE" sz="4000" dirty="0"/>
              <a:t>AP 3 Analysera, konkretisera och ge förslag på hur en </a:t>
            </a:r>
            <a:r>
              <a:rPr lang="sv-SE" sz="4000" dirty="0" err="1"/>
              <a:t>systemdemonstrator</a:t>
            </a:r>
            <a:r>
              <a:rPr lang="sv-SE" sz="4000" dirty="0"/>
              <a:t> kan utformas utifrån de tre </a:t>
            </a:r>
            <a:r>
              <a:rPr lang="sv-SE" sz="4000" dirty="0" err="1"/>
              <a:t>aspekterna:Hållbar</a:t>
            </a:r>
            <a:r>
              <a:rPr lang="sv-SE" sz="4000" dirty="0"/>
              <a:t> design/Minskad överproduktion/</a:t>
            </a:r>
            <a:r>
              <a:rPr lang="sv-SE" sz="4000" dirty="0" err="1"/>
              <a:t>Glocal</a:t>
            </a:r>
            <a:r>
              <a:rPr lang="sv-SE" sz="4000" dirty="0"/>
              <a:t> </a:t>
            </a:r>
            <a:r>
              <a:rPr lang="sv-SE" sz="4000" dirty="0" err="1"/>
              <a:t>production</a:t>
            </a:r>
            <a:r>
              <a:rPr lang="sv-SE" sz="4000" dirty="0"/>
              <a:t>.</a:t>
            </a:r>
          </a:p>
          <a:p>
            <a:pPr lvl="0"/>
            <a:r>
              <a:rPr lang="sv-SE" sz="4000" dirty="0"/>
              <a:t>Undersöka ideella aktörers möjligheter kring försortering.</a:t>
            </a:r>
          </a:p>
          <a:p>
            <a:endParaRPr lang="sv-SE" dirty="0"/>
          </a:p>
          <a:p>
            <a:endParaRPr lang="sv-S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EBD3ED-8FD9-46CE-9D8C-B9F3B0B3FE41}"/>
              </a:ext>
            </a:extLst>
          </p:cNvPr>
          <p:cNvGrpSpPr/>
          <p:nvPr/>
        </p:nvGrpSpPr>
        <p:grpSpPr>
          <a:xfrm>
            <a:off x="6096000" y="1728787"/>
            <a:ext cx="3400425" cy="3400425"/>
            <a:chOff x="898972" y="263128"/>
            <a:chExt cx="3400425" cy="3400425"/>
          </a:xfrm>
        </p:grpSpPr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A508C3FC-27FC-4525-989B-65FCCF79317F}"/>
                </a:ext>
              </a:extLst>
            </p:cNvPr>
            <p:cNvSpPr/>
            <p:nvPr/>
          </p:nvSpPr>
          <p:spPr>
            <a:xfrm>
              <a:off x="898972" y="263128"/>
              <a:ext cx="3400425" cy="3400425"/>
            </a:xfrm>
            <a:prstGeom prst="pie">
              <a:avLst>
                <a:gd name="adj1" fmla="val 16200000"/>
                <a:gd name="adj2" fmla="val 18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artial Circle 4">
              <a:extLst>
                <a:ext uri="{FF2B5EF4-FFF2-40B4-BE49-F238E27FC236}">
                  <a16:creationId xmlns:a16="http://schemas.microsoft.com/office/drawing/2014/main" id="{B2D50C3A-5C36-458D-A5D6-7D2705D9F647}"/>
                </a:ext>
              </a:extLst>
            </p:cNvPr>
            <p:cNvSpPr txBox="1"/>
            <p:nvPr/>
          </p:nvSpPr>
          <p:spPr>
            <a:xfrm>
              <a:off x="2691076" y="983694"/>
              <a:ext cx="1214437" cy="10120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b="1" kern="1200" dirty="0"/>
                <a:t>AP 3 </a:t>
              </a:r>
              <a:r>
                <a:rPr lang="sv-SE" sz="900" b="0" kern="1200" dirty="0"/>
                <a:t>Område för</a:t>
              </a:r>
              <a:r>
                <a:rPr lang="sv-SE" sz="900" b="0" i="1" kern="1200" dirty="0"/>
                <a:t> </a:t>
              </a:r>
              <a:r>
                <a:rPr lang="sv-SE" sz="900" b="0" kern="1200" dirty="0" err="1"/>
                <a:t>Systemdemonstrator</a:t>
              </a:r>
              <a:r>
                <a:rPr lang="sv-SE" sz="900" b="0" kern="1200" dirty="0"/>
                <a:t>: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i="0" kern="1200" dirty="0"/>
                <a:t>Digitala möjliggörare för cirkulära flöden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900" i="1" kern="1200" dirty="0"/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i="1" kern="1200" dirty="0"/>
                <a:t> </a:t>
              </a:r>
              <a:endParaRPr lang="sv-SE" sz="9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7B1658-30E1-4A90-9A3E-020D3F7E986A}"/>
              </a:ext>
            </a:extLst>
          </p:cNvPr>
          <p:cNvGrpSpPr/>
          <p:nvPr/>
        </p:nvGrpSpPr>
        <p:grpSpPr>
          <a:xfrm>
            <a:off x="6025967" y="1850230"/>
            <a:ext cx="3400425" cy="3400425"/>
            <a:chOff x="828939" y="384571"/>
            <a:chExt cx="3400425" cy="3400425"/>
          </a:xfrm>
        </p:grpSpPr>
        <p:sp>
          <p:nvSpPr>
            <p:cNvPr id="16" name="Partial Circle 15">
              <a:extLst>
                <a:ext uri="{FF2B5EF4-FFF2-40B4-BE49-F238E27FC236}">
                  <a16:creationId xmlns:a16="http://schemas.microsoft.com/office/drawing/2014/main" id="{799FCADE-17DA-4E0E-BD06-ADD52671889F}"/>
                </a:ext>
              </a:extLst>
            </p:cNvPr>
            <p:cNvSpPr/>
            <p:nvPr/>
          </p:nvSpPr>
          <p:spPr>
            <a:xfrm>
              <a:off x="828939" y="384571"/>
              <a:ext cx="3400425" cy="3400425"/>
            </a:xfrm>
            <a:prstGeom prst="pie">
              <a:avLst>
                <a:gd name="adj1" fmla="val 1800000"/>
                <a:gd name="adj2" fmla="val 90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114566"/>
                <a:satOff val="-8376"/>
                <a:lumOff val="14814"/>
                <a:alphaOff val="0"/>
              </a:schemeClr>
            </a:fillRef>
            <a:effectRef idx="0">
              <a:schemeClr val="accent6">
                <a:shade val="80000"/>
                <a:hueOff val="-114566"/>
                <a:satOff val="-8376"/>
                <a:lumOff val="148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Partial Circle 6">
              <a:extLst>
                <a:ext uri="{FF2B5EF4-FFF2-40B4-BE49-F238E27FC236}">
                  <a16:creationId xmlns:a16="http://schemas.microsoft.com/office/drawing/2014/main" id="{45135C20-B405-4748-996A-4AF7DBD648C9}"/>
                </a:ext>
              </a:extLst>
            </p:cNvPr>
            <p:cNvSpPr txBox="1"/>
            <p:nvPr/>
          </p:nvSpPr>
          <p:spPr>
            <a:xfrm>
              <a:off x="1638564" y="2590800"/>
              <a:ext cx="1821656" cy="890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b="1" kern="1200" dirty="0"/>
                <a:t>AP 4 </a:t>
              </a:r>
              <a:r>
                <a:rPr lang="sv-SE" sz="900" b="0" kern="1200" dirty="0"/>
                <a:t>Område för </a:t>
              </a:r>
              <a:r>
                <a:rPr lang="sv-SE" sz="900" b="0" kern="1200" dirty="0" err="1"/>
                <a:t>Systemdemonstrator</a:t>
              </a:r>
              <a:r>
                <a:rPr lang="sv-SE" sz="900" b="0" kern="1200" dirty="0"/>
                <a:t>:</a:t>
              </a:r>
              <a:r>
                <a:rPr lang="sv-SE" sz="900" b="0" i="1" kern="1200" dirty="0"/>
                <a:t>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i="0" kern="1200" dirty="0" err="1"/>
                <a:t>RE:Made</a:t>
              </a:r>
              <a:r>
                <a:rPr lang="sv-SE" sz="900" i="0" kern="1200" dirty="0"/>
                <a:t> by Sweden –hållbar design och cirkulära produktionsanläggningar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780BA0-2F42-40A4-8B04-C5FC3FB507AC}"/>
              </a:ext>
            </a:extLst>
          </p:cNvPr>
          <p:cNvGrpSpPr/>
          <p:nvPr/>
        </p:nvGrpSpPr>
        <p:grpSpPr>
          <a:xfrm>
            <a:off x="5955934" y="1728786"/>
            <a:ext cx="3400425" cy="3400425"/>
            <a:chOff x="758906" y="263128"/>
            <a:chExt cx="3400425" cy="3400425"/>
          </a:xfrm>
        </p:grpSpPr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9FE9C509-D28F-418C-88BB-6339A53E2D6D}"/>
                </a:ext>
              </a:extLst>
            </p:cNvPr>
            <p:cNvSpPr/>
            <p:nvPr/>
          </p:nvSpPr>
          <p:spPr>
            <a:xfrm>
              <a:off x="758906" y="263128"/>
              <a:ext cx="3400425" cy="3400425"/>
            </a:xfrm>
            <a:prstGeom prst="pie">
              <a:avLst>
                <a:gd name="adj1" fmla="val 9000000"/>
                <a:gd name="adj2" fmla="val 162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229132"/>
                <a:satOff val="-16752"/>
                <a:lumOff val="29628"/>
                <a:alphaOff val="0"/>
              </a:schemeClr>
            </a:fillRef>
            <a:effectRef idx="0">
              <a:schemeClr val="accent6">
                <a:shade val="80000"/>
                <a:hueOff val="-229132"/>
                <a:satOff val="-16752"/>
                <a:lumOff val="29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artial Circle 8">
              <a:extLst>
                <a:ext uri="{FF2B5EF4-FFF2-40B4-BE49-F238E27FC236}">
                  <a16:creationId xmlns:a16="http://schemas.microsoft.com/office/drawing/2014/main" id="{6CF3A1E4-9D38-4C83-B689-D9CC044829A0}"/>
                </a:ext>
              </a:extLst>
            </p:cNvPr>
            <p:cNvSpPr txBox="1"/>
            <p:nvPr/>
          </p:nvSpPr>
          <p:spPr>
            <a:xfrm>
              <a:off x="1152789" y="983694"/>
              <a:ext cx="1214437" cy="10120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b="1" kern="1200" dirty="0"/>
                <a:t>AP 2</a:t>
              </a:r>
              <a:r>
                <a:rPr lang="sv-SE" sz="900" b="1" i="1" kern="1200" dirty="0"/>
                <a:t> </a:t>
              </a:r>
              <a:r>
                <a:rPr lang="sv-SE" sz="900" b="0" kern="1200" dirty="0"/>
                <a:t>Område för </a:t>
              </a:r>
              <a:r>
                <a:rPr lang="sv-SE" sz="900" b="0" kern="1200" dirty="0" err="1"/>
                <a:t>systemdemonstrator</a:t>
              </a:r>
              <a:r>
                <a:rPr lang="sv-SE" sz="900" b="0" kern="1200" dirty="0"/>
                <a:t>: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i="0" kern="1200" dirty="0"/>
                <a:t>Återbruk först, återvinning sedan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900" i="1" kern="1200" dirty="0"/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900" i="1" kern="1200" dirty="0"/>
                <a:t> </a:t>
              </a:r>
              <a:endParaRPr lang="sv-SE" sz="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791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6F865-FA26-4D97-95ED-832D174F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AP 5</a:t>
            </a:r>
            <a:br>
              <a:rPr lang="sv-SE" dirty="0"/>
            </a:br>
            <a:r>
              <a:rPr lang="sv-SE" dirty="0"/>
              <a:t>Projektledning, mobilisering och dialog</a:t>
            </a:r>
          </a:p>
        </p:txBody>
      </p:sp>
      <p:sp>
        <p:nvSpPr>
          <p:cNvPr id="6" name="Rektangel 28">
            <a:extLst>
              <a:ext uri="{FF2B5EF4-FFF2-40B4-BE49-F238E27FC236}">
                <a16:creationId xmlns:a16="http://schemas.microsoft.com/office/drawing/2014/main" id="{5F8D12CF-229A-47BD-946D-F27B4AE5967B}"/>
              </a:ext>
            </a:extLst>
          </p:cNvPr>
          <p:cNvSpPr/>
          <p:nvPr/>
        </p:nvSpPr>
        <p:spPr>
          <a:xfrm>
            <a:off x="5528337" y="2159942"/>
            <a:ext cx="5509132" cy="14288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v-SE" sz="900" b="1" dirty="0"/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v-SE" sz="900" b="1" dirty="0"/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900" b="1" dirty="0"/>
              <a:t>AP 5</a:t>
            </a:r>
            <a:r>
              <a:rPr lang="sv-SE" sz="900" dirty="0"/>
              <a:t> Projektledning, 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900" dirty="0"/>
              <a:t>mobilisering 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900" dirty="0"/>
              <a:t>och dialog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v-SE" sz="900" dirty="0"/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v-SE" sz="900" dirty="0"/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9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F2DAC94-D29E-4686-94A0-D77B3257C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4250" y="2725432"/>
            <a:ext cx="3932237" cy="2743877"/>
          </a:xfrm>
        </p:spPr>
        <p:txBody>
          <a:bodyPr>
            <a:noAutofit/>
          </a:bodyPr>
          <a:lstStyle/>
          <a:p>
            <a:r>
              <a:rPr lang="sv-SE" sz="1000" dirty="0"/>
              <a:t>Innehåll</a:t>
            </a:r>
          </a:p>
          <a:p>
            <a:r>
              <a:rPr lang="sv-SE" sz="1000" dirty="0"/>
              <a:t>Koordinera och projektleda projektet. Rapportera framdrift till </a:t>
            </a:r>
            <a:r>
              <a:rPr lang="sv-SE" sz="1000" dirty="0" err="1"/>
              <a:t>Vinnova</a:t>
            </a:r>
            <a:r>
              <a:rPr lang="sv-SE" sz="1000" dirty="0"/>
              <a:t> och ytterst ekonomisk ansvarig. </a:t>
            </a:r>
            <a:br>
              <a:rPr lang="sv-SE" sz="1000" dirty="0"/>
            </a:br>
            <a:r>
              <a:rPr lang="sv-SE" sz="1000" dirty="0"/>
              <a:t>Ansvara för Expertgrupp, Styrgrupp  och andra relevanta nätverk. </a:t>
            </a:r>
            <a:br>
              <a:rPr lang="sv-SE" sz="1000" dirty="0"/>
            </a:br>
            <a:r>
              <a:rPr lang="sv-SE" sz="1000" dirty="0"/>
              <a:t>Skapa tillgänglighet och delaktighet med täta informationsmöten.</a:t>
            </a:r>
          </a:p>
          <a:p>
            <a:br>
              <a:rPr lang="sv-SE" sz="1000" u="sng" dirty="0"/>
            </a:br>
            <a:r>
              <a:rPr lang="sv-SE" sz="1000" u="sng" dirty="0"/>
              <a:t>Ansvarig </a:t>
            </a:r>
          </a:p>
          <a:p>
            <a:r>
              <a:rPr lang="sv-SE" sz="1000" dirty="0"/>
              <a:t>Science Park Borås (AP 5-ledare), RISE, Textilhögskolan, Expertgrupp</a:t>
            </a:r>
          </a:p>
          <a:p>
            <a:endParaRPr lang="sv-SE" sz="1000" dirty="0"/>
          </a:p>
          <a:p>
            <a:r>
              <a:rPr lang="sv-SE" sz="1000" dirty="0" err="1"/>
              <a:t>Leverabler</a:t>
            </a:r>
            <a:r>
              <a:rPr lang="sv-SE" sz="1000" dirty="0"/>
              <a:t>:</a:t>
            </a:r>
          </a:p>
          <a:p>
            <a:pPr lvl="0"/>
            <a:r>
              <a:rPr lang="sv-SE" sz="1000" dirty="0"/>
              <a:t>Kommunikationsplan</a:t>
            </a:r>
          </a:p>
          <a:p>
            <a:pPr lvl="0"/>
            <a:r>
              <a:rPr lang="sv-SE" sz="1000" dirty="0"/>
              <a:t>Regelbundna dialogmöten</a:t>
            </a:r>
          </a:p>
          <a:p>
            <a:pPr lvl="0"/>
            <a:r>
              <a:rPr lang="sv-SE" sz="1000" dirty="0"/>
              <a:t>Slutrapport av förstudie utifrån slutleveranser per arbetspaket.</a:t>
            </a:r>
          </a:p>
          <a:p>
            <a:r>
              <a:rPr lang="sv-SE" sz="1000" dirty="0"/>
              <a:t>Projektadministration och rapportering</a:t>
            </a:r>
          </a:p>
        </p:txBody>
      </p:sp>
    </p:spTree>
    <p:extLst>
      <p:ext uri="{BB962C8B-B14F-4D97-AF65-F5344CB8AC3E}">
        <p14:creationId xmlns:p14="http://schemas.microsoft.com/office/powerpoint/2010/main" val="267282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7CE135-D97E-42C7-B18D-E03B3EC84B41}"/>
              </a:ext>
            </a:extLst>
          </p:cNvPr>
          <p:cNvPicPr/>
          <p:nvPr/>
        </p:nvPicPr>
        <p:blipFill rotWithShape="1">
          <a:blip r:embed="rId2"/>
          <a:srcRect l="9874" t="23513" r="29993" b="12751"/>
          <a:stretch/>
        </p:blipFill>
        <p:spPr bwMode="auto">
          <a:xfrm>
            <a:off x="886119" y="684180"/>
            <a:ext cx="8757501" cy="5489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82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39788" y="1282636"/>
            <a:ext cx="6587707" cy="1600200"/>
          </a:xfrm>
        </p:spPr>
        <p:txBody>
          <a:bodyPr>
            <a:normAutofit/>
          </a:bodyPr>
          <a:lstStyle/>
          <a:p>
            <a:r>
              <a:rPr lang="sv-SE" sz="2800" dirty="0"/>
              <a:t>AGENDA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half" idx="2"/>
          </p:nvPr>
        </p:nvSpPr>
        <p:spPr>
          <a:xfrm>
            <a:off x="839788" y="2932971"/>
            <a:ext cx="5085999" cy="2743877"/>
          </a:xfrm>
        </p:spPr>
        <p:txBody>
          <a:bodyPr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Välkomna och inledning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>
                <a:latin typeface="Calibri" panose="020F0502020204030204" pitchFamily="34" charset="0"/>
                <a:ea typeface="Calibri" panose="020F0502020204030204" pitchFamily="34" charset="0"/>
              </a:rPr>
              <a:t>Syfte</a:t>
            </a:r>
            <a:endParaRPr lang="sv-SE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/>
              <a:t>Bakgrund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sv-SE" dirty="0"/>
              <a:t>Projektpresentation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sv-SE" dirty="0"/>
              <a:t>Frågestund från chatten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sv-SE" dirty="0"/>
              <a:t>Expertgrupp och avslut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5" name="Picture 4" descr="https://scienceparkboras.se/wp-content/uploads/2022/11/fleur-5obYWU5UXdI-unsplash-600x400.jpg">
            <a:extLst>
              <a:ext uri="{FF2B5EF4-FFF2-40B4-BE49-F238E27FC236}">
                <a16:creationId xmlns:a16="http://schemas.microsoft.com/office/drawing/2014/main" id="{4E39A682-686F-40EB-AE5C-2659A4F477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64" y="2110589"/>
            <a:ext cx="5564038" cy="3932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ubrik 3">
            <a:extLst>
              <a:ext uri="{FF2B5EF4-FFF2-40B4-BE49-F238E27FC236}">
                <a16:creationId xmlns:a16="http://schemas.microsoft.com/office/drawing/2014/main" id="{123DDF7D-67FF-48CC-AEF2-896111B63783}"/>
              </a:ext>
            </a:extLst>
          </p:cNvPr>
          <p:cNvSpPr txBox="1">
            <a:spLocks/>
          </p:cNvSpPr>
          <p:nvPr/>
        </p:nvSpPr>
        <p:spPr>
          <a:xfrm>
            <a:off x="0" y="-48859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404040"/>
                </a:solidFill>
                <a:latin typeface="Times" pitchFamily="2" charset="0"/>
                <a:ea typeface="+mj-ea"/>
                <a:cs typeface="Gotham Book" pitchFamily="2" charset="0"/>
              </a:defRPr>
            </a:lvl1pPr>
          </a:lstStyle>
          <a:p>
            <a:pPr algn="ctr"/>
            <a:r>
              <a:rPr lang="sv-SE" sz="3600" dirty="0"/>
              <a:t>Hållbart textilsystem </a:t>
            </a:r>
            <a:br>
              <a:rPr lang="sv-SE" sz="3600" dirty="0"/>
            </a:br>
            <a:r>
              <a:rPr lang="sv-SE" sz="3600" dirty="0"/>
              <a:t>– en förstudie för innovativa </a:t>
            </a:r>
            <a:r>
              <a:rPr lang="sv-SE" sz="3600" dirty="0" err="1"/>
              <a:t>systemdemonstratorer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121221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998" y="1612082"/>
            <a:ext cx="3932237" cy="1600200"/>
          </a:xfrm>
        </p:spPr>
        <p:txBody>
          <a:bodyPr>
            <a:normAutofit/>
          </a:bodyPr>
          <a:lstStyle/>
          <a:p>
            <a:r>
              <a:rPr lang="sv-SE" dirty="0"/>
              <a:t>Projektorganisation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5" name="Rektangel 4"/>
          <p:cNvSpPr/>
          <p:nvPr/>
        </p:nvSpPr>
        <p:spPr>
          <a:xfrm>
            <a:off x="4618269" y="1097280"/>
            <a:ext cx="6885754" cy="4739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/>
          <p:cNvSpPr/>
          <p:nvPr/>
        </p:nvSpPr>
        <p:spPr>
          <a:xfrm>
            <a:off x="4943623" y="1523999"/>
            <a:ext cx="4914480" cy="28738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/>
          <p:cNvSpPr/>
          <p:nvPr/>
        </p:nvSpPr>
        <p:spPr>
          <a:xfrm>
            <a:off x="5280007" y="1765109"/>
            <a:ext cx="4263754" cy="65836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1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/>
          <p:cNvSpPr/>
          <p:nvPr/>
        </p:nvSpPr>
        <p:spPr>
          <a:xfrm>
            <a:off x="5280007" y="2423477"/>
            <a:ext cx="4263754" cy="4368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/>
          <p:cNvSpPr/>
          <p:nvPr/>
        </p:nvSpPr>
        <p:spPr>
          <a:xfrm>
            <a:off x="5280007" y="2851123"/>
            <a:ext cx="1426464" cy="640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6698652" y="2851123"/>
            <a:ext cx="1426464" cy="640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/>
          <p:cNvSpPr/>
          <p:nvPr/>
        </p:nvSpPr>
        <p:spPr>
          <a:xfrm>
            <a:off x="8117297" y="2851123"/>
            <a:ext cx="1426464" cy="640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/>
          <p:cNvSpPr/>
          <p:nvPr/>
        </p:nvSpPr>
        <p:spPr>
          <a:xfrm>
            <a:off x="5280007" y="3565995"/>
            <a:ext cx="4252372" cy="6583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/>
        </p:nvSpPr>
        <p:spPr>
          <a:xfrm>
            <a:off x="5280007" y="4492957"/>
            <a:ext cx="4263754" cy="12075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/>
          <p:cNvSpPr/>
          <p:nvPr/>
        </p:nvSpPr>
        <p:spPr>
          <a:xfrm rot="16200000">
            <a:off x="9179433" y="2439302"/>
            <a:ext cx="2799870" cy="9692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Vänster-höger-pil 14"/>
          <p:cNvSpPr/>
          <p:nvPr/>
        </p:nvSpPr>
        <p:spPr>
          <a:xfrm rot="5400000">
            <a:off x="5829657" y="4343785"/>
            <a:ext cx="356314" cy="211149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Vänster-höger-pil 15"/>
          <p:cNvSpPr/>
          <p:nvPr/>
        </p:nvSpPr>
        <p:spPr>
          <a:xfrm rot="5400000">
            <a:off x="7246704" y="4329524"/>
            <a:ext cx="356314" cy="211149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Vänster-höger-pil 16"/>
          <p:cNvSpPr/>
          <p:nvPr/>
        </p:nvSpPr>
        <p:spPr>
          <a:xfrm rot="5400000">
            <a:off x="8663750" y="4341314"/>
            <a:ext cx="356314" cy="211149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ruta 17"/>
          <p:cNvSpPr txBox="1"/>
          <p:nvPr/>
        </p:nvSpPr>
        <p:spPr>
          <a:xfrm>
            <a:off x="4618269" y="1174059"/>
            <a:ext cx="10488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700" dirty="0">
                <a:latin typeface="Museo Sans 500" panose="02000000000000000000" pitchFamily="2" charset="77"/>
              </a:rPr>
              <a:t>INTRESSENTGRUPP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10094736" y="1548346"/>
            <a:ext cx="9405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700" dirty="0">
                <a:latin typeface="Museo Sans 500" panose="02000000000000000000" pitchFamily="2" charset="77"/>
              </a:rPr>
              <a:t>STYRGRUPP</a:t>
            </a:r>
          </a:p>
        </p:txBody>
      </p:sp>
      <p:sp>
        <p:nvSpPr>
          <p:cNvPr id="20" name="Vänster-höger-pil 19"/>
          <p:cNvSpPr/>
          <p:nvPr/>
        </p:nvSpPr>
        <p:spPr>
          <a:xfrm>
            <a:off x="9780394" y="2812812"/>
            <a:ext cx="356314" cy="211149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ruta 20"/>
          <p:cNvSpPr txBox="1"/>
          <p:nvPr/>
        </p:nvSpPr>
        <p:spPr>
          <a:xfrm>
            <a:off x="4922830" y="1552936"/>
            <a:ext cx="9405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700" dirty="0">
                <a:latin typeface="Museo Sans 500" panose="02000000000000000000" pitchFamily="2" charset="77"/>
              </a:rPr>
              <a:t>PROJEKTGRUPP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5274677" y="1758823"/>
            <a:ext cx="4252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00" b="1" dirty="0">
                <a:latin typeface="Museo Sans 300" panose="02000000000000000000" pitchFamily="50" charset="0"/>
              </a:rPr>
              <a:t>Projektledning, mobilisering och kommunikation</a:t>
            </a:r>
          </a:p>
          <a:p>
            <a:pPr algn="ctr"/>
            <a:r>
              <a:rPr lang="sv-SE" sz="700" dirty="0" err="1">
                <a:latin typeface="Museo Sans 300" panose="02000000000000000000" pitchFamily="50" charset="0"/>
              </a:rPr>
              <a:t>Ansv</a:t>
            </a:r>
            <a:r>
              <a:rPr lang="sv-SE" sz="700" dirty="0">
                <a:latin typeface="Museo Sans 300" panose="02000000000000000000" pitchFamily="50" charset="0"/>
              </a:rPr>
              <a:t>: Science Park Borås</a:t>
            </a:r>
          </a:p>
        </p:txBody>
      </p:sp>
      <p:sp>
        <p:nvSpPr>
          <p:cNvPr id="26" name="textruta 25"/>
          <p:cNvSpPr txBox="1"/>
          <p:nvPr/>
        </p:nvSpPr>
        <p:spPr>
          <a:xfrm>
            <a:off x="5345477" y="2412182"/>
            <a:ext cx="4252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00" b="1" dirty="0">
                <a:latin typeface="Museo Sans 300" panose="02000000000000000000" pitchFamily="50" charset="0"/>
              </a:rPr>
              <a:t>Processtöd för systemtänk</a:t>
            </a:r>
          </a:p>
          <a:p>
            <a:pPr algn="ctr"/>
            <a:r>
              <a:rPr lang="sv-SE" sz="700" dirty="0" err="1">
                <a:latin typeface="Museo Sans 300" panose="02000000000000000000" pitchFamily="50" charset="0"/>
              </a:rPr>
              <a:t>Ansv</a:t>
            </a:r>
            <a:r>
              <a:rPr lang="sv-SE" sz="700" dirty="0">
                <a:latin typeface="Museo Sans 300" panose="02000000000000000000" pitchFamily="50" charset="0"/>
              </a:rPr>
              <a:t>: </a:t>
            </a:r>
            <a:r>
              <a:rPr lang="sv-SE" sz="700" dirty="0" err="1">
                <a:latin typeface="Museo Sans 300" panose="02000000000000000000" pitchFamily="50" charset="0"/>
              </a:rPr>
              <a:t>Antrop</a:t>
            </a:r>
            <a:endParaRPr lang="sv-SE" sz="700" dirty="0">
              <a:latin typeface="Museo Sans 300" panose="02000000000000000000" pitchFamily="50" charset="0"/>
            </a:endParaRPr>
          </a:p>
          <a:p>
            <a:endParaRPr lang="sv-SE" sz="700" dirty="0">
              <a:latin typeface="Museo Sans 300" panose="02000000000000000000" pitchFamily="50" charset="0"/>
            </a:endParaRPr>
          </a:p>
        </p:txBody>
      </p:sp>
      <p:sp>
        <p:nvSpPr>
          <p:cNvPr id="27" name="textruta 26"/>
          <p:cNvSpPr txBox="1"/>
          <p:nvPr/>
        </p:nvSpPr>
        <p:spPr>
          <a:xfrm>
            <a:off x="5298676" y="2897629"/>
            <a:ext cx="14077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00" b="1" dirty="0">
                <a:latin typeface="Museo Sans 300" panose="02000000000000000000" pitchFamily="50" charset="0"/>
              </a:rPr>
              <a:t>Område 1:</a:t>
            </a:r>
          </a:p>
          <a:p>
            <a:pPr lvl="0" algn="ctr"/>
            <a:r>
              <a:rPr lang="sv-SE" sz="700" b="1" dirty="0">
                <a:latin typeface="Museo Sans 300" panose="02000000000000000000" pitchFamily="50" charset="0"/>
              </a:rPr>
              <a:t>Återbruk först, återvinning sedan</a:t>
            </a:r>
          </a:p>
          <a:p>
            <a:pPr lvl="0" algn="ctr"/>
            <a:r>
              <a:rPr lang="sv-SE" sz="700" dirty="0" err="1">
                <a:latin typeface="Museo Sans 300" panose="02000000000000000000" pitchFamily="50" charset="0"/>
              </a:rPr>
              <a:t>Ansv</a:t>
            </a:r>
            <a:r>
              <a:rPr lang="sv-SE" sz="700" dirty="0">
                <a:latin typeface="Museo Sans 300" panose="02000000000000000000" pitchFamily="50" charset="0"/>
              </a:rPr>
              <a:t>: RISE</a:t>
            </a:r>
          </a:p>
          <a:p>
            <a:pPr lvl="0" algn="ctr"/>
            <a:endParaRPr lang="sv-SE" sz="700" b="1" dirty="0">
              <a:latin typeface="Museo Sans 300" panose="02000000000000000000" pitchFamily="50" charset="0"/>
            </a:endParaRPr>
          </a:p>
        </p:txBody>
      </p:sp>
      <p:sp>
        <p:nvSpPr>
          <p:cNvPr id="28" name="textruta 27"/>
          <p:cNvSpPr txBox="1"/>
          <p:nvPr/>
        </p:nvSpPr>
        <p:spPr>
          <a:xfrm>
            <a:off x="6653351" y="2874014"/>
            <a:ext cx="1428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00" b="1" dirty="0">
                <a:latin typeface="Museo Sans 300" panose="02000000000000000000" pitchFamily="50" charset="0"/>
              </a:rPr>
              <a:t>Område 2:</a:t>
            </a:r>
          </a:p>
          <a:p>
            <a:pPr lvl="0" algn="ctr"/>
            <a:r>
              <a:rPr lang="sv-SE" sz="700" b="1" dirty="0">
                <a:latin typeface="Museo Sans 300" panose="02000000000000000000" pitchFamily="50" charset="0"/>
              </a:rPr>
              <a:t>Digitala möjliggörare </a:t>
            </a:r>
          </a:p>
          <a:p>
            <a:pPr lvl="0" algn="ctr"/>
            <a:r>
              <a:rPr lang="sv-SE" sz="700" dirty="0" err="1">
                <a:latin typeface="Museo Sans 300" panose="02000000000000000000" pitchFamily="50" charset="0"/>
              </a:rPr>
              <a:t>Ansv</a:t>
            </a:r>
            <a:r>
              <a:rPr lang="sv-SE" sz="700" dirty="0">
                <a:latin typeface="Museo Sans 300" panose="02000000000000000000" pitchFamily="50" charset="0"/>
              </a:rPr>
              <a:t>: THS</a:t>
            </a:r>
          </a:p>
          <a:p>
            <a:pPr lvl="0" algn="ctr"/>
            <a:endParaRPr lang="sv-SE" sz="700" b="1" dirty="0">
              <a:latin typeface="Museo Sans 300" panose="02000000000000000000" pitchFamily="50" charset="0"/>
            </a:endParaRPr>
          </a:p>
        </p:txBody>
      </p:sp>
      <p:sp>
        <p:nvSpPr>
          <p:cNvPr id="29" name="textruta 28"/>
          <p:cNvSpPr txBox="1"/>
          <p:nvPr/>
        </p:nvSpPr>
        <p:spPr>
          <a:xfrm>
            <a:off x="8111315" y="2860285"/>
            <a:ext cx="14282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00" b="1" dirty="0">
                <a:latin typeface="Museo Sans 300" panose="02000000000000000000" pitchFamily="50" charset="0"/>
              </a:rPr>
              <a:t>Område 3:</a:t>
            </a:r>
          </a:p>
          <a:p>
            <a:pPr lvl="0" algn="ctr"/>
            <a:r>
              <a:rPr lang="sv-SE" sz="700" b="1" dirty="0" err="1">
                <a:latin typeface="Museo Sans 300" panose="02000000000000000000" pitchFamily="50" charset="0"/>
              </a:rPr>
              <a:t>RE:Made</a:t>
            </a:r>
            <a:r>
              <a:rPr lang="sv-SE" sz="700" b="1" dirty="0">
                <a:latin typeface="Museo Sans 300" panose="02000000000000000000" pitchFamily="50" charset="0"/>
              </a:rPr>
              <a:t> by Sweden</a:t>
            </a:r>
          </a:p>
          <a:p>
            <a:pPr lvl="0" algn="ctr"/>
            <a:r>
              <a:rPr lang="sv-SE" sz="700" dirty="0" err="1">
                <a:latin typeface="Museo Sans 300" panose="02000000000000000000" pitchFamily="50" charset="0"/>
              </a:rPr>
              <a:t>Ansv</a:t>
            </a:r>
            <a:r>
              <a:rPr lang="sv-SE" sz="700" dirty="0">
                <a:latin typeface="Museo Sans 300" panose="02000000000000000000" pitchFamily="50" charset="0"/>
              </a:rPr>
              <a:t>: SPB</a:t>
            </a:r>
          </a:p>
        </p:txBody>
      </p:sp>
      <p:sp>
        <p:nvSpPr>
          <p:cNvPr id="30" name="textruta 29"/>
          <p:cNvSpPr txBox="1"/>
          <p:nvPr/>
        </p:nvSpPr>
        <p:spPr>
          <a:xfrm>
            <a:off x="5345477" y="3545786"/>
            <a:ext cx="42523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00" b="1" dirty="0">
                <a:latin typeface="Museo Sans 300" panose="02000000000000000000" pitchFamily="50" charset="0"/>
              </a:rPr>
              <a:t>Projektparter</a:t>
            </a:r>
          </a:p>
          <a:p>
            <a:pPr algn="ctr"/>
            <a:endParaRPr lang="sv-SE" sz="700" b="1" dirty="0">
              <a:latin typeface="Museo Sans 300" panose="02000000000000000000" pitchFamily="50" charset="0"/>
            </a:endParaRPr>
          </a:p>
          <a:p>
            <a:pPr algn="ctr"/>
            <a:r>
              <a:rPr lang="sv-SE" sz="700" dirty="0" err="1">
                <a:latin typeface="Museo Sans 300" panose="02000000000000000000" pitchFamily="50" charset="0"/>
              </a:rPr>
              <a:t>Telge</a:t>
            </a:r>
            <a:r>
              <a:rPr lang="sv-SE" sz="700" dirty="0">
                <a:latin typeface="Museo Sans 300" panose="02000000000000000000" pitchFamily="50" charset="0"/>
              </a:rPr>
              <a:t> AB, </a:t>
            </a:r>
            <a:r>
              <a:rPr lang="sv-SE" sz="700" dirty="0" err="1">
                <a:latin typeface="Museo Sans 300" panose="02000000000000000000" pitchFamily="50" charset="0"/>
              </a:rPr>
              <a:t>Guringo</a:t>
            </a:r>
            <a:r>
              <a:rPr lang="sv-SE" sz="700" dirty="0">
                <a:latin typeface="Museo Sans 300" panose="02000000000000000000" pitchFamily="50" charset="0"/>
              </a:rPr>
              <a:t>, </a:t>
            </a:r>
            <a:r>
              <a:rPr lang="sv-SE" sz="700" dirty="0" err="1">
                <a:latin typeface="Museo Sans 300" panose="02000000000000000000" pitchFamily="50" charset="0"/>
              </a:rPr>
              <a:t>Ellenability</a:t>
            </a:r>
            <a:r>
              <a:rPr lang="sv-SE" sz="700" dirty="0">
                <a:latin typeface="Museo Sans 300" panose="02000000000000000000" pitchFamily="50" charset="0"/>
              </a:rPr>
              <a:t>, Wargön, </a:t>
            </a:r>
            <a:r>
              <a:rPr lang="sv-SE" sz="700" dirty="0" err="1">
                <a:latin typeface="Museo Sans 300" panose="02000000000000000000" pitchFamily="50" charset="0"/>
              </a:rPr>
              <a:t>Nudie</a:t>
            </a:r>
            <a:r>
              <a:rPr lang="sv-SE" sz="700" dirty="0">
                <a:latin typeface="Museo Sans 300" panose="02000000000000000000" pitchFamily="50" charset="0"/>
              </a:rPr>
              <a:t> Jeans, Klot AB, SFA, Borås Energi och Miljö,</a:t>
            </a:r>
          </a:p>
          <a:p>
            <a:pPr algn="ctr"/>
            <a:r>
              <a:rPr lang="sv-SE" sz="700" dirty="0">
                <a:latin typeface="Museo Sans 300" panose="02000000000000000000" pitchFamily="50" charset="0"/>
              </a:rPr>
              <a:t> Umeå Universitet, Svensk handel, Teko, Röda Korset</a:t>
            </a:r>
          </a:p>
          <a:p>
            <a:pPr algn="ctr"/>
            <a:endParaRPr lang="sv-SE" sz="600" dirty="0">
              <a:latin typeface="Museo Sans 300" panose="02000000000000000000" pitchFamily="50" charset="0"/>
            </a:endParaRPr>
          </a:p>
        </p:txBody>
      </p:sp>
      <p:sp>
        <p:nvSpPr>
          <p:cNvPr id="31" name="textruta 30"/>
          <p:cNvSpPr txBox="1"/>
          <p:nvPr/>
        </p:nvSpPr>
        <p:spPr>
          <a:xfrm>
            <a:off x="5298676" y="4574576"/>
            <a:ext cx="4299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700" b="1" dirty="0">
                <a:latin typeface="Museo Sans 300" panose="02000000000000000000" pitchFamily="50" charset="0"/>
              </a:rPr>
              <a:t>Expertgrupp </a:t>
            </a:r>
          </a:p>
          <a:p>
            <a:pPr algn="ctr"/>
            <a:endParaRPr lang="sv-SE" sz="700" b="1" dirty="0">
              <a:latin typeface="Museo Sans 300" panose="02000000000000000000" pitchFamily="50" charset="0"/>
            </a:endParaRPr>
          </a:p>
          <a:p>
            <a:pPr algn="ctr"/>
            <a:endParaRPr lang="sv-SE" sz="600" dirty="0">
              <a:latin typeface="Museo Sans 300" panose="02000000000000000000" pitchFamily="50" charset="0"/>
            </a:endParaRPr>
          </a:p>
        </p:txBody>
      </p:sp>
      <p:sp>
        <p:nvSpPr>
          <p:cNvPr id="32" name="Rubrik 1">
            <a:extLst>
              <a:ext uri="{FF2B5EF4-FFF2-40B4-BE49-F238E27FC236}">
                <a16:creationId xmlns:a16="http://schemas.microsoft.com/office/drawing/2014/main" id="{7EC7454B-28A0-41B0-A3E3-1630C905A6A4}"/>
              </a:ext>
            </a:extLst>
          </p:cNvPr>
          <p:cNvSpPr txBox="1">
            <a:spLocks/>
          </p:cNvSpPr>
          <p:nvPr/>
        </p:nvSpPr>
        <p:spPr>
          <a:xfrm>
            <a:off x="839998" y="2428134"/>
            <a:ext cx="4085021" cy="18781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404040"/>
                </a:solidFill>
                <a:latin typeface="Times" pitchFamily="2" charset="0"/>
                <a:ea typeface="+mj-ea"/>
                <a:cs typeface="Gotham Book" pitchFamily="2" charset="0"/>
              </a:defRPr>
            </a:lvl1pPr>
          </a:lstStyle>
          <a:p>
            <a:pPr marL="457200" indent="-45720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sv-SE" sz="4200" dirty="0"/>
              <a:t>Projektgrupp</a:t>
            </a:r>
          </a:p>
          <a:p>
            <a:pPr marL="457200" indent="-457200"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sv-SE" sz="4200" dirty="0"/>
              <a:t>Expertgrupp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3767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C711C-9C02-45B5-9C2B-F98D0D2767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465" y="1093788"/>
            <a:ext cx="6777135" cy="2335212"/>
          </a:xfrm>
        </p:spPr>
        <p:txBody>
          <a:bodyPr>
            <a:no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Frågestund från chatten</a:t>
            </a:r>
          </a:p>
        </p:txBody>
      </p:sp>
    </p:spTree>
    <p:extLst>
      <p:ext uri="{BB962C8B-B14F-4D97-AF65-F5344CB8AC3E}">
        <p14:creationId xmlns:p14="http://schemas.microsoft.com/office/powerpoint/2010/main" val="342251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6F90B1-522A-4B59-AEB0-B775EFDBE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0091" y="2894339"/>
            <a:ext cx="14272181" cy="2852737"/>
          </a:xfrm>
        </p:spPr>
        <p:txBody>
          <a:bodyPr>
            <a:normAutofit fontScale="90000"/>
          </a:bodyPr>
          <a:lstStyle/>
          <a:p>
            <a:r>
              <a:rPr lang="sv-SE" dirty="0"/>
              <a:t>Intresse att ingå i Expertgruppen?</a:t>
            </a:r>
            <a:br>
              <a:rPr lang="sv-SE" sz="3600" dirty="0"/>
            </a:br>
            <a:br>
              <a:rPr lang="sv-SE" sz="3600" dirty="0"/>
            </a:br>
            <a:br>
              <a:rPr lang="sv-SE" sz="3600" dirty="0"/>
            </a:br>
            <a:r>
              <a:rPr lang="sv-SE" sz="2700" dirty="0"/>
              <a:t>kontakta:</a:t>
            </a:r>
            <a:br>
              <a:rPr lang="sv-SE" sz="2700" dirty="0"/>
            </a:br>
            <a:r>
              <a:rPr lang="sv-SE" sz="2700" i="1" dirty="0"/>
              <a:t>Susanne Nejderås, projektledare</a:t>
            </a:r>
            <a:br>
              <a:rPr lang="sv-SE" sz="2700" i="1" dirty="0"/>
            </a:br>
            <a:r>
              <a:rPr lang="sv-SE" sz="2700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susanne.nejderas@hb.se</a:t>
            </a:r>
            <a:br>
              <a:rPr lang="sv-SE" sz="2700" i="1" dirty="0"/>
            </a:br>
            <a:br>
              <a:rPr lang="sv-SE" sz="2700" i="1" dirty="0"/>
            </a:br>
            <a:r>
              <a:rPr lang="sv-SE" sz="2700" i="1" dirty="0"/>
              <a:t>Malin Svensson, projektadministratör</a:t>
            </a:r>
            <a:br>
              <a:rPr lang="sv-SE" sz="2700" i="1" dirty="0"/>
            </a:br>
            <a:r>
              <a:rPr lang="sv-SE" sz="27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malin.svensson@hb.se</a:t>
            </a:r>
            <a:br>
              <a:rPr lang="sv-SE" sz="2700" i="1" dirty="0"/>
            </a:br>
            <a:endParaRPr lang="sv-SE" sz="2700" i="1" dirty="0"/>
          </a:p>
        </p:txBody>
      </p:sp>
    </p:spTree>
    <p:extLst>
      <p:ext uri="{BB962C8B-B14F-4D97-AF65-F5344CB8AC3E}">
        <p14:creationId xmlns:p14="http://schemas.microsoft.com/office/powerpoint/2010/main" val="1523187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637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C711C-9C02-45B5-9C2B-F98D0D2767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465" y="1093788"/>
            <a:ext cx="5256213" cy="1600200"/>
          </a:xfrm>
        </p:spPr>
        <p:txBody>
          <a:bodyPr>
            <a:noAutofit/>
          </a:bodyPr>
          <a:lstStyle/>
          <a:p>
            <a:r>
              <a:rPr lang="sv-SE" sz="2800" dirty="0">
                <a:solidFill>
                  <a:schemeClr val="bg1"/>
                </a:solidFill>
              </a:rPr>
              <a:t>Syfte med dagens infomöte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1FBB9-5490-4F54-8D4F-CD47D6E1265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90465" y="2764453"/>
            <a:ext cx="6605588" cy="3211513"/>
          </a:xfrm>
        </p:spPr>
        <p:txBody>
          <a:bodyPr>
            <a:norm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Öppenhet och inkludering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Väcka intresse och engagera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Sprida kunskap och information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Integrera olika aktörers erfarenheter, kunskap och kompetens</a:t>
            </a:r>
            <a:endParaRPr lang="sv-S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sv-SE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01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306C041E-C8D5-425C-9CA6-BE01AC776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6000" spc="33" dirty="0">
                <a:solidFill>
                  <a:srgbClr val="FFFFFF"/>
                </a:solidFill>
                <a:sym typeface="Helvetica Neue"/>
              </a:rPr>
              <a:t>Systemdemonstratorer för ett hållbart textilsystem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7168EC8-6242-46D0-B095-988B32D0D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0200" y="3684539"/>
            <a:ext cx="8751600" cy="706018"/>
          </a:xfrm>
        </p:spPr>
        <p:txBody>
          <a:bodyPr/>
          <a:lstStyle/>
          <a:p>
            <a:r>
              <a:rPr lang="sv-SE" dirty="0"/>
              <a:t>ANALYSFAS GJORD AV: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C62B114-2455-CE60-5886-0E776D29B601}"/>
              </a:ext>
            </a:extLst>
          </p:cNvPr>
          <p:cNvSpPr txBox="1"/>
          <p:nvPr/>
        </p:nvSpPr>
        <p:spPr>
          <a:xfrm>
            <a:off x="9667359" y="485623"/>
            <a:ext cx="212724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Museo Sans 300"/>
              </a:rPr>
              <a:t>BAKGRUND</a:t>
            </a:r>
          </a:p>
        </p:txBody>
      </p:sp>
    </p:spTree>
    <p:extLst>
      <p:ext uri="{BB962C8B-B14F-4D97-AF65-F5344CB8AC3E}">
        <p14:creationId xmlns:p14="http://schemas.microsoft.com/office/powerpoint/2010/main" val="106577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9DCB6802-7FC4-4D7D-920F-CEBD753E4A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4603B2-A9DD-4B25-B829-BAC55149E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13" y="415863"/>
            <a:ext cx="8608964" cy="602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BB277883-7605-447A-9B82-56A68AD77921}"/>
              </a:ext>
            </a:extLst>
          </p:cNvPr>
          <p:cNvSpPr txBox="1">
            <a:spLocks/>
          </p:cNvSpPr>
          <p:nvPr/>
        </p:nvSpPr>
        <p:spPr>
          <a:xfrm>
            <a:off x="-3313131" y="1783133"/>
            <a:ext cx="2943225" cy="612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Det hänger inte ihop!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536BFCA-FB7D-4560-8561-0F46EE171F5A}"/>
              </a:ext>
            </a:extLst>
          </p:cNvPr>
          <p:cNvSpPr txBox="1"/>
          <p:nvPr/>
        </p:nvSpPr>
        <p:spPr>
          <a:xfrm>
            <a:off x="10418201" y="6459825"/>
            <a:ext cx="16651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err="1">
                <a:solidFill>
                  <a:schemeClr val="bg1"/>
                </a:solidFill>
              </a:rPr>
              <a:t>Fontell</a:t>
            </a:r>
            <a:r>
              <a:rPr lang="en-US" sz="1100">
                <a:solidFill>
                  <a:schemeClr val="bg1"/>
                </a:solidFill>
              </a:rPr>
              <a:t>, Heikkilä, 2017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9F97B1FB-4A2E-11B2-C27A-68C51AC234AE}"/>
              </a:ext>
            </a:extLst>
          </p:cNvPr>
          <p:cNvSpPr/>
          <p:nvPr/>
        </p:nvSpPr>
        <p:spPr>
          <a:xfrm>
            <a:off x="2571699" y="767470"/>
            <a:ext cx="2540000" cy="2540000"/>
          </a:xfrm>
          <a:prstGeom prst="ellipse">
            <a:avLst/>
          </a:prstGeom>
          <a:solidFill>
            <a:srgbClr val="CBEEF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9C98AD9-73F4-3011-302A-07CF59747DB7}"/>
              </a:ext>
            </a:extLst>
          </p:cNvPr>
          <p:cNvSpPr txBox="1"/>
          <p:nvPr/>
        </p:nvSpPr>
        <p:spPr>
          <a:xfrm>
            <a:off x="2791525" y="1199640"/>
            <a:ext cx="21653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”Affären”</a:t>
            </a:r>
          </a:p>
          <a:p>
            <a:pPr algn="ctr"/>
            <a:r>
              <a:rPr lang="sv-SE" dirty="0">
                <a:solidFill>
                  <a:schemeClr val="bg1"/>
                </a:solidFill>
              </a:rPr>
              <a:t>Här sker affären med konsumenten. Textilier säljs, hyrs, samägs i butik eller online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9818BED3-C802-ABBF-D7C8-C784FF2C9AB7}"/>
              </a:ext>
            </a:extLst>
          </p:cNvPr>
          <p:cNvSpPr/>
          <p:nvPr/>
        </p:nvSpPr>
        <p:spPr>
          <a:xfrm>
            <a:off x="5464141" y="426683"/>
            <a:ext cx="2540000" cy="2540000"/>
          </a:xfrm>
          <a:prstGeom prst="ellipse">
            <a:avLst/>
          </a:prstGeom>
          <a:solidFill>
            <a:srgbClr val="CBEEF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1A03D488-3457-9EBF-B906-F4B47783CB4E}"/>
              </a:ext>
            </a:extLst>
          </p:cNvPr>
          <p:cNvSpPr txBox="1"/>
          <p:nvPr/>
        </p:nvSpPr>
        <p:spPr>
          <a:xfrm>
            <a:off x="5651466" y="767470"/>
            <a:ext cx="21653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”Återbruket”</a:t>
            </a:r>
          </a:p>
          <a:p>
            <a:pPr algn="ctr"/>
            <a:r>
              <a:rPr lang="sv-SE" dirty="0">
                <a:solidFill>
                  <a:schemeClr val="bg1"/>
                </a:solidFill>
              </a:rPr>
              <a:t>En plats för att återanvända textilprodukter, laga, designa om eller använda för annat syfte</a:t>
            </a: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E43D3AFC-337D-016A-B4D0-147084438A75}"/>
              </a:ext>
            </a:extLst>
          </p:cNvPr>
          <p:cNvSpPr/>
          <p:nvPr/>
        </p:nvSpPr>
        <p:spPr>
          <a:xfrm>
            <a:off x="7988229" y="1618032"/>
            <a:ext cx="2540000" cy="2540000"/>
          </a:xfrm>
          <a:prstGeom prst="ellipse">
            <a:avLst/>
          </a:prstGeom>
          <a:solidFill>
            <a:srgbClr val="CBEEF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7923F5BC-20DB-EAA2-2888-6B72B48A3560}"/>
              </a:ext>
            </a:extLst>
          </p:cNvPr>
          <p:cNvSpPr txBox="1"/>
          <p:nvPr/>
        </p:nvSpPr>
        <p:spPr>
          <a:xfrm>
            <a:off x="8191466" y="1849708"/>
            <a:ext cx="21653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”Återvinningen”</a:t>
            </a:r>
          </a:p>
          <a:p>
            <a:pPr algn="ctr"/>
            <a:r>
              <a:rPr lang="sv-SE" dirty="0">
                <a:solidFill>
                  <a:schemeClr val="bg1"/>
                </a:solidFill>
              </a:rPr>
              <a:t>Det här är soptippen, sorterings-anläggningen, returstationen och återvinnings-centralen.</a:t>
            </a: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B725D8CF-68CD-F342-49E1-E8A42EA84230}"/>
              </a:ext>
            </a:extLst>
          </p:cNvPr>
          <p:cNvSpPr/>
          <p:nvPr/>
        </p:nvSpPr>
        <p:spPr>
          <a:xfrm>
            <a:off x="6089635" y="3643675"/>
            <a:ext cx="2540000" cy="2540000"/>
          </a:xfrm>
          <a:prstGeom prst="ellipse">
            <a:avLst/>
          </a:prstGeom>
          <a:solidFill>
            <a:srgbClr val="CBEEF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A4DA92D5-C183-4C28-4378-22D42E74A58E}"/>
              </a:ext>
            </a:extLst>
          </p:cNvPr>
          <p:cNvSpPr txBox="1"/>
          <p:nvPr/>
        </p:nvSpPr>
        <p:spPr>
          <a:xfrm>
            <a:off x="6309461" y="4075845"/>
            <a:ext cx="21653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”</a:t>
            </a:r>
            <a:r>
              <a:rPr lang="sv-SE" b="1" dirty="0" err="1">
                <a:solidFill>
                  <a:schemeClr val="bg1"/>
                </a:solidFill>
              </a:rPr>
              <a:t>Tillverket</a:t>
            </a:r>
            <a:r>
              <a:rPr lang="sv-SE" b="1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sv-SE" dirty="0">
                <a:solidFill>
                  <a:schemeClr val="bg1"/>
                </a:solidFill>
              </a:rPr>
              <a:t>Här framställs  material. Från råvara till fibrer och tyger.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1C884F16-7CF9-9F58-F74E-C389CDF64756}"/>
              </a:ext>
            </a:extLst>
          </p:cNvPr>
          <p:cNvSpPr/>
          <p:nvPr/>
        </p:nvSpPr>
        <p:spPr>
          <a:xfrm>
            <a:off x="3111466" y="3511212"/>
            <a:ext cx="2540000" cy="2540000"/>
          </a:xfrm>
          <a:prstGeom prst="ellipse">
            <a:avLst/>
          </a:prstGeom>
          <a:solidFill>
            <a:srgbClr val="CBEEF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B6CC257D-B011-5FE0-9C6E-7A4D24B85099}"/>
              </a:ext>
            </a:extLst>
          </p:cNvPr>
          <p:cNvSpPr txBox="1"/>
          <p:nvPr/>
        </p:nvSpPr>
        <p:spPr>
          <a:xfrm>
            <a:off x="3331292" y="3943382"/>
            <a:ext cx="21653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”Sy-fabriken”</a:t>
            </a:r>
          </a:p>
          <a:p>
            <a:pPr algn="ctr"/>
            <a:r>
              <a:rPr lang="sv-SE" dirty="0">
                <a:solidFill>
                  <a:schemeClr val="bg1"/>
                </a:solidFill>
              </a:rPr>
              <a:t>Här designas och produceras textil-produkter efter </a:t>
            </a:r>
            <a:r>
              <a:rPr lang="sv-SE" dirty="0" err="1">
                <a:solidFill>
                  <a:schemeClr val="bg1"/>
                </a:solidFill>
              </a:rPr>
              <a:t>efter</a:t>
            </a:r>
            <a:r>
              <a:rPr lang="sv-SE" dirty="0">
                <a:solidFill>
                  <a:schemeClr val="bg1"/>
                </a:solidFill>
              </a:rPr>
              <a:t> funktion och estetik.</a:t>
            </a:r>
          </a:p>
        </p:txBody>
      </p:sp>
    </p:spTree>
    <p:extLst>
      <p:ext uri="{BB962C8B-B14F-4D97-AF65-F5344CB8AC3E}">
        <p14:creationId xmlns:p14="http://schemas.microsoft.com/office/powerpoint/2010/main" val="39580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13F336E0-9DE1-56FF-284C-1EBD21159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14" name="Bildobjekt 13" descr="En bild som visar karta&#10;&#10;Automatiskt genererad beskrivning">
            <a:extLst>
              <a:ext uri="{FF2B5EF4-FFF2-40B4-BE49-F238E27FC236}">
                <a16:creationId xmlns:a16="http://schemas.microsoft.com/office/drawing/2014/main" id="{156288CC-FB7B-A296-3C6E-D7EA79E9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010" y="0"/>
            <a:ext cx="7409980" cy="6858000"/>
          </a:xfrm>
          <a:prstGeom prst="rect">
            <a:avLst/>
          </a:prstGeom>
        </p:spPr>
      </p:pic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1513A1BB-EAE4-3FAD-B168-99086E80DECA}"/>
              </a:ext>
            </a:extLst>
          </p:cNvPr>
          <p:cNvSpPr/>
          <p:nvPr/>
        </p:nvSpPr>
        <p:spPr>
          <a:xfrm>
            <a:off x="2391010" y="-201984"/>
            <a:ext cx="7409980" cy="7059984"/>
          </a:xfrm>
          <a:custGeom>
            <a:avLst/>
            <a:gdLst>
              <a:gd name="connsiteX0" fmla="*/ 3242898 w 7409980"/>
              <a:gd name="connsiteY0" fmla="*/ 4217323 h 7059984"/>
              <a:gd name="connsiteX1" fmla="*/ 3299971 w 7409980"/>
              <a:gd name="connsiteY1" fmla="*/ 4226848 h 7059984"/>
              <a:gd name="connsiteX2" fmla="*/ 3687325 w 7409980"/>
              <a:gd name="connsiteY2" fmla="*/ 4433491 h 7059984"/>
              <a:gd name="connsiteX3" fmla="*/ 3724195 w 7409980"/>
              <a:gd name="connsiteY3" fmla="*/ 4475253 h 7059984"/>
              <a:gd name="connsiteX4" fmla="*/ 3659214 w 7409980"/>
              <a:gd name="connsiteY4" fmla="*/ 4468703 h 7059984"/>
              <a:gd name="connsiteX5" fmla="*/ 3282913 w 7409980"/>
              <a:gd name="connsiteY5" fmla="*/ 4265821 h 7059984"/>
              <a:gd name="connsiteX6" fmla="*/ 4459613 w 7409980"/>
              <a:gd name="connsiteY6" fmla="*/ 4094494 h 7059984"/>
              <a:gd name="connsiteX7" fmla="*/ 4426410 w 7409980"/>
              <a:gd name="connsiteY7" fmla="*/ 4155666 h 7059984"/>
              <a:gd name="connsiteX8" fmla="*/ 4098937 w 7409980"/>
              <a:gd name="connsiteY8" fmla="*/ 4425333 h 7059984"/>
              <a:gd name="connsiteX9" fmla="*/ 4040945 w 7409980"/>
              <a:gd name="connsiteY9" fmla="*/ 4443335 h 7059984"/>
              <a:gd name="connsiteX10" fmla="*/ 4065971 w 7409980"/>
              <a:gd name="connsiteY10" fmla="*/ 4400508 h 7059984"/>
              <a:gd name="connsiteX11" fmla="*/ 4407048 w 7409980"/>
              <a:gd name="connsiteY11" fmla="*/ 4116309 h 7059984"/>
              <a:gd name="connsiteX12" fmla="*/ 3186156 w 7409980"/>
              <a:gd name="connsiteY12" fmla="*/ 3334183 h 7059984"/>
              <a:gd name="connsiteX13" fmla="*/ 3197129 w 7409980"/>
              <a:gd name="connsiteY13" fmla="*/ 3405187 h 7059984"/>
              <a:gd name="connsiteX14" fmla="*/ 3122262 w 7409980"/>
              <a:gd name="connsiteY14" fmla="*/ 3837783 h 7059984"/>
              <a:gd name="connsiteX15" fmla="*/ 3084789 w 7409980"/>
              <a:gd name="connsiteY15" fmla="*/ 3901910 h 7059984"/>
              <a:gd name="connsiteX16" fmla="*/ 3073486 w 7409980"/>
              <a:gd name="connsiteY16" fmla="*/ 3852867 h 7059984"/>
              <a:gd name="connsiteX17" fmla="*/ 3064910 w 7409980"/>
              <a:gd name="connsiteY17" fmla="*/ 3739516 h 7059984"/>
              <a:gd name="connsiteX18" fmla="*/ 3123402 w 7409980"/>
              <a:gd name="connsiteY18" fmla="*/ 3449799 h 7059984"/>
              <a:gd name="connsiteX19" fmla="*/ 4331158 w 7409980"/>
              <a:gd name="connsiteY19" fmla="*/ 3211403 h 7059984"/>
              <a:gd name="connsiteX20" fmla="*/ 4360169 w 7409980"/>
              <a:gd name="connsiteY20" fmla="*/ 3239060 h 7059984"/>
              <a:gd name="connsiteX21" fmla="*/ 4544950 w 7409980"/>
              <a:gd name="connsiteY21" fmla="*/ 3626165 h 7059984"/>
              <a:gd name="connsiteX22" fmla="*/ 4551558 w 7409980"/>
              <a:gd name="connsiteY22" fmla="*/ 3713504 h 7059984"/>
              <a:gd name="connsiteX23" fmla="*/ 4501213 w 7409980"/>
              <a:gd name="connsiteY23" fmla="*/ 3659983 h 7059984"/>
              <a:gd name="connsiteX24" fmla="*/ 4437609 w 7409980"/>
              <a:gd name="connsiteY24" fmla="*/ 3569036 h 7059984"/>
              <a:gd name="connsiteX25" fmla="*/ 4333404 w 7409980"/>
              <a:gd name="connsiteY25" fmla="*/ 3256397 h 7059984"/>
              <a:gd name="connsiteX26" fmla="*/ 3809218 w 7409980"/>
              <a:gd name="connsiteY26" fmla="*/ 2995209 h 7059984"/>
              <a:gd name="connsiteX27" fmla="*/ 3959222 w 7409980"/>
              <a:gd name="connsiteY27" fmla="*/ 3010330 h 7059984"/>
              <a:gd name="connsiteX28" fmla="*/ 4033625 w 7409980"/>
              <a:gd name="connsiteY28" fmla="*/ 3033426 h 7059984"/>
              <a:gd name="connsiteX29" fmla="*/ 3950099 w 7409980"/>
              <a:gd name="connsiteY29" fmla="*/ 3073689 h 7059984"/>
              <a:gd name="connsiteX30" fmla="*/ 3735809 w 7409980"/>
              <a:gd name="connsiteY30" fmla="*/ 3125600 h 7059984"/>
              <a:gd name="connsiteX31" fmla="*/ 3515623 w 7409980"/>
              <a:gd name="connsiteY31" fmla="*/ 3114077 h 7059984"/>
              <a:gd name="connsiteX32" fmla="*/ 3441683 w 7409980"/>
              <a:gd name="connsiteY32" fmla="*/ 3094106 h 7059984"/>
              <a:gd name="connsiteX33" fmla="*/ 3454437 w 7409980"/>
              <a:gd name="connsiteY33" fmla="*/ 3085043 h 7059984"/>
              <a:gd name="connsiteX34" fmla="*/ 3809218 w 7409980"/>
              <a:gd name="connsiteY34" fmla="*/ 2995209 h 7059984"/>
              <a:gd name="connsiteX35" fmla="*/ 0 w 7409980"/>
              <a:gd name="connsiteY35" fmla="*/ 201984 h 7059984"/>
              <a:gd name="connsiteX36" fmla="*/ 2993601 w 7409980"/>
              <a:gd name="connsiteY36" fmla="*/ 201984 h 7059984"/>
              <a:gd name="connsiteX37" fmla="*/ 2949285 w 7409980"/>
              <a:gd name="connsiteY37" fmla="*/ 239452 h 7059984"/>
              <a:gd name="connsiteX38" fmla="*/ 2512773 w 7409980"/>
              <a:gd name="connsiteY38" fmla="*/ 1664632 h 7059984"/>
              <a:gd name="connsiteX39" fmla="*/ 3408746 w 7409980"/>
              <a:gd name="connsiteY39" fmla="*/ 3085209 h 7059984"/>
              <a:gd name="connsiteX40" fmla="*/ 3441683 w 7409980"/>
              <a:gd name="connsiteY40" fmla="*/ 3094106 h 7059984"/>
              <a:gd name="connsiteX41" fmla="*/ 3308762 w 7409980"/>
              <a:gd name="connsiteY41" fmla="*/ 3188566 h 7059984"/>
              <a:gd name="connsiteX42" fmla="*/ 3192026 w 7409980"/>
              <a:gd name="connsiteY42" fmla="*/ 3323366 h 7059984"/>
              <a:gd name="connsiteX43" fmla="*/ 3186156 w 7409980"/>
              <a:gd name="connsiteY43" fmla="*/ 3334183 h 7059984"/>
              <a:gd name="connsiteX44" fmla="*/ 3179506 w 7409980"/>
              <a:gd name="connsiteY44" fmla="*/ 3291153 h 7059984"/>
              <a:gd name="connsiteX45" fmla="*/ 2191021 w 7409980"/>
              <a:gd name="connsiteY45" fmla="*/ 2175546 h 7059984"/>
              <a:gd name="connsiteX46" fmla="*/ 1322516 w 7409980"/>
              <a:gd name="connsiteY46" fmla="*/ 1955648 h 7059984"/>
              <a:gd name="connsiteX47" fmla="*/ 306657 w 7409980"/>
              <a:gd name="connsiteY47" fmla="*/ 2457358 h 7059984"/>
              <a:gd name="connsiteX48" fmla="*/ 1237899 w 7409980"/>
              <a:gd name="connsiteY48" fmla="*/ 4119595 h 7059984"/>
              <a:gd name="connsiteX49" fmla="*/ 3066268 w 7409980"/>
              <a:gd name="connsiteY49" fmla="*/ 3933603 h 7059984"/>
              <a:gd name="connsiteX50" fmla="*/ 3084789 w 7409980"/>
              <a:gd name="connsiteY50" fmla="*/ 3901910 h 7059984"/>
              <a:gd name="connsiteX51" fmla="*/ 3098373 w 7409980"/>
              <a:gd name="connsiteY51" fmla="*/ 3960851 h 7059984"/>
              <a:gd name="connsiteX52" fmla="*/ 3192026 w 7409980"/>
              <a:gd name="connsiteY52" fmla="*/ 4155666 h 7059984"/>
              <a:gd name="connsiteX53" fmla="*/ 3242898 w 7409980"/>
              <a:gd name="connsiteY53" fmla="*/ 4217323 h 7059984"/>
              <a:gd name="connsiteX54" fmla="*/ 3186158 w 7409980"/>
              <a:gd name="connsiteY54" fmla="*/ 4207854 h 7059984"/>
              <a:gd name="connsiteX55" fmla="*/ 3067435 w 7409980"/>
              <a:gd name="connsiteY55" fmla="*/ 4201561 h 7059984"/>
              <a:gd name="connsiteX56" fmla="*/ 1817004 w 7409980"/>
              <a:gd name="connsiteY56" fmla="*/ 4797008 h 7059984"/>
              <a:gd name="connsiteX57" fmla="*/ 1494196 w 7409980"/>
              <a:gd name="connsiteY57" fmla="*/ 6674783 h 7059984"/>
              <a:gd name="connsiteX58" fmla="*/ 3364516 w 7409980"/>
              <a:gd name="connsiteY58" fmla="*/ 6311266 h 7059984"/>
              <a:gd name="connsiteX59" fmla="*/ 3760776 w 7409980"/>
              <a:gd name="connsiteY59" fmla="*/ 4516689 h 7059984"/>
              <a:gd name="connsiteX60" fmla="*/ 3724195 w 7409980"/>
              <a:gd name="connsiteY60" fmla="*/ 4475253 h 7059984"/>
              <a:gd name="connsiteX61" fmla="*/ 3809218 w 7409980"/>
              <a:gd name="connsiteY61" fmla="*/ 4483824 h 7059984"/>
              <a:gd name="connsiteX62" fmla="*/ 3959222 w 7409980"/>
              <a:gd name="connsiteY62" fmla="*/ 4468703 h 7059984"/>
              <a:gd name="connsiteX63" fmla="*/ 4040945 w 7409980"/>
              <a:gd name="connsiteY63" fmla="*/ 4443335 h 7059984"/>
              <a:gd name="connsiteX64" fmla="*/ 4009977 w 7409980"/>
              <a:gd name="connsiteY64" fmla="*/ 4496329 h 7059984"/>
              <a:gd name="connsiteX65" fmla="*/ 4941218 w 7409980"/>
              <a:gd name="connsiteY65" fmla="*/ 6158566 h 7059984"/>
              <a:gd name="connsiteX66" fmla="*/ 6825581 w 7409980"/>
              <a:gd name="connsiteY66" fmla="*/ 5876754 h 7059984"/>
              <a:gd name="connsiteX67" fmla="*/ 5894340 w 7409980"/>
              <a:gd name="connsiteY67" fmla="*/ 4214516 h 7059984"/>
              <a:gd name="connsiteX68" fmla="*/ 5025835 w 7409980"/>
              <a:gd name="connsiteY68" fmla="*/ 3994619 h 7059984"/>
              <a:gd name="connsiteX69" fmla="*/ 4516857 w 7409980"/>
              <a:gd name="connsiteY69" fmla="*/ 4070738 h 7059984"/>
              <a:gd name="connsiteX70" fmla="*/ 4459613 w 7409980"/>
              <a:gd name="connsiteY70" fmla="*/ 4094494 h 7059984"/>
              <a:gd name="connsiteX71" fmla="*/ 4495035 w 7409980"/>
              <a:gd name="connsiteY71" fmla="*/ 4029234 h 7059984"/>
              <a:gd name="connsiteX72" fmla="*/ 4553526 w 7409980"/>
              <a:gd name="connsiteY72" fmla="*/ 3739516 h 7059984"/>
              <a:gd name="connsiteX73" fmla="*/ 4551558 w 7409980"/>
              <a:gd name="connsiteY73" fmla="*/ 3713504 h 7059984"/>
              <a:gd name="connsiteX74" fmla="*/ 4576638 w 7409980"/>
              <a:gd name="connsiteY74" fmla="*/ 3740166 h 7059984"/>
              <a:gd name="connsiteX75" fmla="*/ 6338653 w 7409980"/>
              <a:gd name="connsiteY75" fmla="*/ 3696599 h 7059984"/>
              <a:gd name="connsiteX76" fmla="*/ 7131565 w 7409980"/>
              <a:gd name="connsiteY76" fmla="*/ 1964105 h 7059984"/>
              <a:gd name="connsiteX77" fmla="*/ 6213846 w 7409980"/>
              <a:gd name="connsiteY77" fmla="*/ 1538473 h 7059984"/>
              <a:gd name="connsiteX78" fmla="*/ 5230521 w 7409980"/>
              <a:gd name="connsiteY78" fmla="*/ 1836542 h 7059984"/>
              <a:gd name="connsiteX79" fmla="*/ 4327793 w 7409980"/>
              <a:gd name="connsiteY79" fmla="*/ 3143966 h 7059984"/>
              <a:gd name="connsiteX80" fmla="*/ 4331158 w 7409980"/>
              <a:gd name="connsiteY80" fmla="*/ 3211403 h 7059984"/>
              <a:gd name="connsiteX81" fmla="*/ 4282667 w 7409980"/>
              <a:gd name="connsiteY81" fmla="*/ 3165172 h 7059984"/>
              <a:gd name="connsiteX82" fmla="*/ 4098937 w 7409980"/>
              <a:gd name="connsiteY82" fmla="*/ 3053700 h 7059984"/>
              <a:gd name="connsiteX83" fmla="*/ 4033625 w 7409980"/>
              <a:gd name="connsiteY83" fmla="*/ 3033426 h 7059984"/>
              <a:gd name="connsiteX84" fmla="*/ 4049824 w 7409980"/>
              <a:gd name="connsiteY84" fmla="*/ 3025617 h 7059984"/>
              <a:gd name="connsiteX85" fmla="*/ 4668605 w 7409980"/>
              <a:gd name="connsiteY85" fmla="*/ 1464235 h 7059984"/>
              <a:gd name="connsiteX86" fmla="*/ 4130714 w 7409980"/>
              <a:gd name="connsiteY86" fmla="*/ 263831 h 7059984"/>
              <a:gd name="connsiteX87" fmla="*/ 4056967 w 7409980"/>
              <a:gd name="connsiteY87" fmla="*/ 201984 h 7059984"/>
              <a:gd name="connsiteX88" fmla="*/ 7409980 w 7409980"/>
              <a:gd name="connsiteY88" fmla="*/ 201984 h 7059984"/>
              <a:gd name="connsiteX89" fmla="*/ 7409980 w 7409980"/>
              <a:gd name="connsiteY89" fmla="*/ 7059984 h 7059984"/>
              <a:gd name="connsiteX90" fmla="*/ 0 w 7409980"/>
              <a:gd name="connsiteY90" fmla="*/ 7059984 h 7059984"/>
              <a:gd name="connsiteX91" fmla="*/ 3556529 w 7409980"/>
              <a:gd name="connsiteY91" fmla="*/ 1082 h 7059984"/>
              <a:gd name="connsiteX92" fmla="*/ 4043469 w 7409980"/>
              <a:gd name="connsiteY92" fmla="*/ 190665 h 7059984"/>
              <a:gd name="connsiteX93" fmla="*/ 4056967 w 7409980"/>
              <a:gd name="connsiteY93" fmla="*/ 201984 h 7059984"/>
              <a:gd name="connsiteX94" fmla="*/ 2993601 w 7409980"/>
              <a:gd name="connsiteY94" fmla="*/ 201984 h 7059984"/>
              <a:gd name="connsiteX95" fmla="*/ 3037400 w 7409980"/>
              <a:gd name="connsiteY95" fmla="*/ 164953 h 7059984"/>
              <a:gd name="connsiteX96" fmla="*/ 3445569 w 7409980"/>
              <a:gd name="connsiteY96" fmla="*/ 3267 h 7059984"/>
              <a:gd name="connsiteX97" fmla="*/ 3556529 w 7409980"/>
              <a:gd name="connsiteY97" fmla="*/ 1082 h 705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7409980" h="7059984">
                <a:moveTo>
                  <a:pt x="3242898" y="4217323"/>
                </a:moveTo>
                <a:lnTo>
                  <a:pt x="3299971" y="4226848"/>
                </a:lnTo>
                <a:cubicBezTo>
                  <a:pt x="3448031" y="4260722"/>
                  <a:pt x="3580492" y="4328953"/>
                  <a:pt x="3687325" y="4433491"/>
                </a:cubicBezTo>
                <a:lnTo>
                  <a:pt x="3724195" y="4475253"/>
                </a:lnTo>
                <a:lnTo>
                  <a:pt x="3659214" y="4468703"/>
                </a:lnTo>
                <a:cubicBezTo>
                  <a:pt x="3513856" y="4438958"/>
                  <a:pt x="3383933" y="4366841"/>
                  <a:pt x="3282913" y="4265821"/>
                </a:cubicBezTo>
                <a:close/>
                <a:moveTo>
                  <a:pt x="4459613" y="4094494"/>
                </a:moveTo>
                <a:lnTo>
                  <a:pt x="4426410" y="4155666"/>
                </a:lnTo>
                <a:cubicBezTo>
                  <a:pt x="4346156" y="4274458"/>
                  <a:pt x="4232508" y="4368837"/>
                  <a:pt x="4098937" y="4425333"/>
                </a:cubicBezTo>
                <a:lnTo>
                  <a:pt x="4040945" y="4443335"/>
                </a:lnTo>
                <a:lnTo>
                  <a:pt x="4065971" y="4400508"/>
                </a:lnTo>
                <a:cubicBezTo>
                  <a:pt x="4149278" y="4279227"/>
                  <a:pt x="4266338" y="4183990"/>
                  <a:pt x="4407048" y="4116309"/>
                </a:cubicBezTo>
                <a:close/>
                <a:moveTo>
                  <a:pt x="3186156" y="3334183"/>
                </a:moveTo>
                <a:lnTo>
                  <a:pt x="3197129" y="3405187"/>
                </a:lnTo>
                <a:cubicBezTo>
                  <a:pt x="3211353" y="3556405"/>
                  <a:pt x="3188062" y="3703574"/>
                  <a:pt x="3122262" y="3837783"/>
                </a:cubicBezTo>
                <a:lnTo>
                  <a:pt x="3084789" y="3901910"/>
                </a:lnTo>
                <a:lnTo>
                  <a:pt x="3073486" y="3852867"/>
                </a:lnTo>
                <a:cubicBezTo>
                  <a:pt x="3067839" y="3815908"/>
                  <a:pt x="3064910" y="3778054"/>
                  <a:pt x="3064910" y="3739516"/>
                </a:cubicBezTo>
                <a:cubicBezTo>
                  <a:pt x="3064910" y="3636749"/>
                  <a:pt x="3085738" y="3538846"/>
                  <a:pt x="3123402" y="3449799"/>
                </a:cubicBezTo>
                <a:close/>
                <a:moveTo>
                  <a:pt x="4331158" y="3211403"/>
                </a:moveTo>
                <a:lnTo>
                  <a:pt x="4360169" y="3239060"/>
                </a:lnTo>
                <a:cubicBezTo>
                  <a:pt x="4456278" y="3344804"/>
                  <a:pt x="4522361" y="3478329"/>
                  <a:pt x="4544950" y="3626165"/>
                </a:cubicBezTo>
                <a:lnTo>
                  <a:pt x="4551558" y="3713504"/>
                </a:lnTo>
                <a:lnTo>
                  <a:pt x="4501213" y="3659983"/>
                </a:lnTo>
                <a:cubicBezTo>
                  <a:pt x="4477988" y="3631458"/>
                  <a:pt x="4456734" y="3601138"/>
                  <a:pt x="4437609" y="3569036"/>
                </a:cubicBezTo>
                <a:cubicBezTo>
                  <a:pt x="4380233" y="3472728"/>
                  <a:pt x="4346096" y="3367209"/>
                  <a:pt x="4333404" y="3256397"/>
                </a:cubicBezTo>
                <a:close/>
                <a:moveTo>
                  <a:pt x="3809218" y="2995209"/>
                </a:moveTo>
                <a:cubicBezTo>
                  <a:pt x="3860602" y="2995209"/>
                  <a:pt x="3910770" y="3000415"/>
                  <a:pt x="3959222" y="3010330"/>
                </a:cubicBezTo>
                <a:lnTo>
                  <a:pt x="4033625" y="3033426"/>
                </a:lnTo>
                <a:lnTo>
                  <a:pt x="3950099" y="3073689"/>
                </a:lnTo>
                <a:cubicBezTo>
                  <a:pt x="3881862" y="3101008"/>
                  <a:pt x="3810224" y="3118683"/>
                  <a:pt x="3735809" y="3125600"/>
                </a:cubicBezTo>
                <a:cubicBezTo>
                  <a:pt x="3661395" y="3132517"/>
                  <a:pt x="3587726" y="3128350"/>
                  <a:pt x="3515623" y="3114077"/>
                </a:cubicBezTo>
                <a:lnTo>
                  <a:pt x="3441683" y="3094106"/>
                </a:lnTo>
                <a:lnTo>
                  <a:pt x="3454437" y="3085043"/>
                </a:lnTo>
                <a:cubicBezTo>
                  <a:pt x="3559900" y="3027751"/>
                  <a:pt x="3680759" y="2995209"/>
                  <a:pt x="3809218" y="2995209"/>
                </a:cubicBezTo>
                <a:close/>
                <a:moveTo>
                  <a:pt x="0" y="201984"/>
                </a:moveTo>
                <a:lnTo>
                  <a:pt x="2993601" y="201984"/>
                </a:lnTo>
                <a:lnTo>
                  <a:pt x="2949285" y="239452"/>
                </a:lnTo>
                <a:cubicBezTo>
                  <a:pt x="2637846" y="535053"/>
                  <a:pt x="2457671" y="1071864"/>
                  <a:pt x="2512773" y="1664632"/>
                </a:cubicBezTo>
                <a:cubicBezTo>
                  <a:pt x="2577893" y="2365177"/>
                  <a:pt x="2951586" y="2928335"/>
                  <a:pt x="3408746" y="3085209"/>
                </a:cubicBezTo>
                <a:lnTo>
                  <a:pt x="3441683" y="3094106"/>
                </a:lnTo>
                <a:lnTo>
                  <a:pt x="3308762" y="3188566"/>
                </a:lnTo>
                <a:cubicBezTo>
                  <a:pt x="3264702" y="3228612"/>
                  <a:pt x="3225466" y="3273870"/>
                  <a:pt x="3192026" y="3323366"/>
                </a:cubicBezTo>
                <a:lnTo>
                  <a:pt x="3186156" y="3334183"/>
                </a:lnTo>
                <a:lnTo>
                  <a:pt x="3179506" y="3291153"/>
                </a:lnTo>
                <a:cubicBezTo>
                  <a:pt x="3089666" y="2871269"/>
                  <a:pt x="2725558" y="2437617"/>
                  <a:pt x="2191021" y="2175546"/>
                </a:cubicBezTo>
                <a:cubicBezTo>
                  <a:pt x="1899455" y="2032598"/>
                  <a:pt x="1598587" y="1960999"/>
                  <a:pt x="1322516" y="1955648"/>
                </a:cubicBezTo>
                <a:cubicBezTo>
                  <a:pt x="862397" y="1946730"/>
                  <a:pt x="471156" y="2121837"/>
                  <a:pt x="306657" y="2457358"/>
                </a:cubicBezTo>
                <a:cubicBezTo>
                  <a:pt x="43460" y="2994192"/>
                  <a:pt x="460390" y="3738401"/>
                  <a:pt x="1237899" y="4119595"/>
                </a:cubicBezTo>
                <a:cubicBezTo>
                  <a:pt x="1966813" y="4476965"/>
                  <a:pt x="2753865" y="4388407"/>
                  <a:pt x="3066268" y="3933603"/>
                </a:cubicBezTo>
                <a:lnTo>
                  <a:pt x="3084789" y="3901910"/>
                </a:lnTo>
                <a:lnTo>
                  <a:pt x="3098373" y="3960851"/>
                </a:lnTo>
                <a:cubicBezTo>
                  <a:pt x="3120120" y="4030770"/>
                  <a:pt x="3151899" y="4096270"/>
                  <a:pt x="3192026" y="4155666"/>
                </a:cubicBezTo>
                <a:lnTo>
                  <a:pt x="3242898" y="4217323"/>
                </a:lnTo>
                <a:lnTo>
                  <a:pt x="3186158" y="4207854"/>
                </a:lnTo>
                <a:cubicBezTo>
                  <a:pt x="3147349" y="4203650"/>
                  <a:pt x="3107723" y="4201562"/>
                  <a:pt x="3067435" y="4201561"/>
                </a:cubicBezTo>
                <a:cubicBezTo>
                  <a:pt x="2664553" y="4201552"/>
                  <a:pt x="2195514" y="4410185"/>
                  <a:pt x="1817004" y="4797008"/>
                </a:cubicBezTo>
                <a:cubicBezTo>
                  <a:pt x="1211388" y="5415924"/>
                  <a:pt x="1066862" y="6256632"/>
                  <a:pt x="1494196" y="6674783"/>
                </a:cubicBezTo>
                <a:cubicBezTo>
                  <a:pt x="1921529" y="7092933"/>
                  <a:pt x="2758900" y="6930182"/>
                  <a:pt x="3364516" y="6311266"/>
                </a:cubicBezTo>
                <a:cubicBezTo>
                  <a:pt x="3932282" y="5731032"/>
                  <a:pt x="4094792" y="4955864"/>
                  <a:pt x="3760776" y="4516689"/>
                </a:cubicBezTo>
                <a:lnTo>
                  <a:pt x="3724195" y="4475253"/>
                </a:lnTo>
                <a:lnTo>
                  <a:pt x="3809218" y="4483824"/>
                </a:lnTo>
                <a:cubicBezTo>
                  <a:pt x="3860602" y="4483824"/>
                  <a:pt x="3910770" y="4478617"/>
                  <a:pt x="3959222" y="4468703"/>
                </a:cubicBezTo>
                <a:lnTo>
                  <a:pt x="4040945" y="4443335"/>
                </a:lnTo>
                <a:lnTo>
                  <a:pt x="4009977" y="4496329"/>
                </a:lnTo>
                <a:cubicBezTo>
                  <a:pt x="3746779" y="5033163"/>
                  <a:pt x="4163710" y="5777372"/>
                  <a:pt x="4941218" y="6158566"/>
                </a:cubicBezTo>
                <a:cubicBezTo>
                  <a:pt x="5718726" y="6539760"/>
                  <a:pt x="6562384" y="6413588"/>
                  <a:pt x="6825581" y="5876754"/>
                </a:cubicBezTo>
                <a:cubicBezTo>
                  <a:pt x="7088778" y="5339920"/>
                  <a:pt x="6671848" y="4595711"/>
                  <a:pt x="5894340" y="4214516"/>
                </a:cubicBezTo>
                <a:cubicBezTo>
                  <a:pt x="5602775" y="4071569"/>
                  <a:pt x="5301907" y="3999969"/>
                  <a:pt x="5025835" y="3994619"/>
                </a:cubicBezTo>
                <a:cubicBezTo>
                  <a:pt x="4841787" y="3991051"/>
                  <a:pt x="4668760" y="4016928"/>
                  <a:pt x="4516857" y="4070738"/>
                </a:cubicBezTo>
                <a:lnTo>
                  <a:pt x="4459613" y="4094494"/>
                </a:lnTo>
                <a:lnTo>
                  <a:pt x="4495035" y="4029234"/>
                </a:lnTo>
                <a:cubicBezTo>
                  <a:pt x="4532699" y="3940187"/>
                  <a:pt x="4553526" y="3842284"/>
                  <a:pt x="4553526" y="3739516"/>
                </a:cubicBezTo>
                <a:lnTo>
                  <a:pt x="4551558" y="3713504"/>
                </a:lnTo>
                <a:lnTo>
                  <a:pt x="4576638" y="3740166"/>
                </a:lnTo>
                <a:cubicBezTo>
                  <a:pt x="4954718" y="4089137"/>
                  <a:pt x="5687727" y="4084390"/>
                  <a:pt x="6338653" y="3696599"/>
                </a:cubicBezTo>
                <a:cubicBezTo>
                  <a:pt x="7082569" y="3253409"/>
                  <a:pt x="7437568" y="2477746"/>
                  <a:pt x="7131565" y="1964105"/>
                </a:cubicBezTo>
                <a:cubicBezTo>
                  <a:pt x="6959439" y="1675182"/>
                  <a:pt x="6614832" y="1530708"/>
                  <a:pt x="6213846" y="1538473"/>
                </a:cubicBezTo>
                <a:cubicBezTo>
                  <a:pt x="5901968" y="1544512"/>
                  <a:pt x="5555984" y="1642647"/>
                  <a:pt x="5230521" y="1836542"/>
                </a:cubicBezTo>
                <a:cubicBezTo>
                  <a:pt x="4672584" y="2168934"/>
                  <a:pt x="4333413" y="2688343"/>
                  <a:pt x="4327793" y="3143966"/>
                </a:cubicBezTo>
                <a:lnTo>
                  <a:pt x="4331158" y="3211403"/>
                </a:lnTo>
                <a:lnTo>
                  <a:pt x="4282667" y="3165172"/>
                </a:lnTo>
                <a:cubicBezTo>
                  <a:pt x="4227527" y="3119666"/>
                  <a:pt x="4165722" y="3081948"/>
                  <a:pt x="4098937" y="3053700"/>
                </a:cubicBezTo>
                <a:lnTo>
                  <a:pt x="4033625" y="3033426"/>
                </a:lnTo>
                <a:lnTo>
                  <a:pt x="4049824" y="3025617"/>
                </a:lnTo>
                <a:cubicBezTo>
                  <a:pt x="4470236" y="2787167"/>
                  <a:pt x="4733725" y="2164779"/>
                  <a:pt x="4668605" y="1464235"/>
                </a:cubicBezTo>
                <a:cubicBezTo>
                  <a:pt x="4621644" y="959034"/>
                  <a:pt x="4414205" y="525283"/>
                  <a:pt x="4130714" y="263831"/>
                </a:cubicBezTo>
                <a:lnTo>
                  <a:pt x="4056967" y="201984"/>
                </a:lnTo>
                <a:lnTo>
                  <a:pt x="7409980" y="201984"/>
                </a:lnTo>
                <a:lnTo>
                  <a:pt x="7409980" y="7059984"/>
                </a:lnTo>
                <a:lnTo>
                  <a:pt x="0" y="7059984"/>
                </a:lnTo>
                <a:close/>
                <a:moveTo>
                  <a:pt x="3556529" y="1082"/>
                </a:moveTo>
                <a:cubicBezTo>
                  <a:pt x="3728710" y="10276"/>
                  <a:pt x="3894541" y="77673"/>
                  <a:pt x="4043469" y="190665"/>
                </a:cubicBezTo>
                <a:lnTo>
                  <a:pt x="4056967" y="201984"/>
                </a:lnTo>
                <a:lnTo>
                  <a:pt x="2993601" y="201984"/>
                </a:lnTo>
                <a:lnTo>
                  <a:pt x="3037400" y="164953"/>
                </a:lnTo>
                <a:cubicBezTo>
                  <a:pt x="3159017" y="73966"/>
                  <a:pt x="3296740" y="17101"/>
                  <a:pt x="3445569" y="3267"/>
                </a:cubicBezTo>
                <a:cubicBezTo>
                  <a:pt x="3482777" y="-192"/>
                  <a:pt x="3519797" y="-879"/>
                  <a:pt x="3556529" y="1082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  <a:alpha val="3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361BAB30-305B-94C8-8122-72DBD75A4D48}"/>
              </a:ext>
            </a:extLst>
          </p:cNvPr>
          <p:cNvSpPr/>
          <p:nvPr/>
        </p:nvSpPr>
        <p:spPr>
          <a:xfrm>
            <a:off x="4552950" y="3238500"/>
            <a:ext cx="857250" cy="857250"/>
          </a:xfrm>
          <a:prstGeom prst="ellipse">
            <a:avLst/>
          </a:prstGeom>
          <a:solidFill>
            <a:srgbClr val="CBEE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915AE627-5831-F7FA-A43D-797B7949B0D1}"/>
              </a:ext>
            </a:extLst>
          </p:cNvPr>
          <p:cNvSpPr/>
          <p:nvPr/>
        </p:nvSpPr>
        <p:spPr>
          <a:xfrm>
            <a:off x="5533991" y="2012949"/>
            <a:ext cx="928333" cy="928333"/>
          </a:xfrm>
          <a:prstGeom prst="ellipse">
            <a:avLst/>
          </a:prstGeom>
          <a:solidFill>
            <a:srgbClr val="CBEE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77992E5C-1C21-CCAD-5DBD-486197D8D69E}"/>
              </a:ext>
            </a:extLst>
          </p:cNvPr>
          <p:cNvSpPr/>
          <p:nvPr/>
        </p:nvSpPr>
        <p:spPr>
          <a:xfrm>
            <a:off x="6908729" y="2899383"/>
            <a:ext cx="857250" cy="857250"/>
          </a:xfrm>
          <a:prstGeom prst="ellipse">
            <a:avLst/>
          </a:prstGeom>
          <a:solidFill>
            <a:srgbClr val="CBEE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F5B2B168-1312-3DCC-DDAE-33A2B80EE06C}"/>
              </a:ext>
            </a:extLst>
          </p:cNvPr>
          <p:cNvSpPr/>
          <p:nvPr/>
        </p:nvSpPr>
        <p:spPr>
          <a:xfrm>
            <a:off x="6407135" y="4021441"/>
            <a:ext cx="857250" cy="857250"/>
          </a:xfrm>
          <a:prstGeom prst="ellipse">
            <a:avLst/>
          </a:prstGeom>
          <a:solidFill>
            <a:srgbClr val="CBEE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0DDEDA21-DB21-F586-99AB-4014F685C880}"/>
              </a:ext>
            </a:extLst>
          </p:cNvPr>
          <p:cNvSpPr/>
          <p:nvPr/>
        </p:nvSpPr>
        <p:spPr>
          <a:xfrm>
            <a:off x="5392627" y="3997932"/>
            <a:ext cx="857250" cy="857250"/>
          </a:xfrm>
          <a:prstGeom prst="ellipse">
            <a:avLst/>
          </a:prstGeom>
          <a:solidFill>
            <a:srgbClr val="CBEE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54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DD1BC99-565D-E7D1-0FF9-A30AA44D3F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61E412-26F7-DB58-D5D2-0FF9DAFE0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C24113-25E6-6B41-E96F-7D62CF2B9C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BD3E92A-7592-18BA-27CC-BA14A49DA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318" y="0"/>
            <a:ext cx="7471364" cy="6858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B899479D-A3F0-0EFD-AC29-B9F716E7A676}"/>
              </a:ext>
            </a:extLst>
          </p:cNvPr>
          <p:cNvSpPr txBox="1">
            <a:spLocks/>
          </p:cNvSpPr>
          <p:nvPr/>
        </p:nvSpPr>
        <p:spPr>
          <a:xfrm>
            <a:off x="7702214" y="176634"/>
            <a:ext cx="4122174" cy="612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v-SE" dirty="0">
                <a:solidFill>
                  <a:schemeClr val="bg1"/>
                </a:solidFill>
              </a:rPr>
              <a:t>Massa initiativ pågår!</a:t>
            </a:r>
          </a:p>
        </p:txBody>
      </p:sp>
    </p:spTree>
    <p:extLst>
      <p:ext uri="{BB962C8B-B14F-4D97-AF65-F5344CB8AC3E}">
        <p14:creationId xmlns:p14="http://schemas.microsoft.com/office/powerpoint/2010/main" val="2105104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13F336E0-9DE1-56FF-284C-1EBD21159A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14" name="Bildobjekt 13" descr="En bild som visar karta&#10;&#10;Automatiskt genererad beskrivning">
            <a:extLst>
              <a:ext uri="{FF2B5EF4-FFF2-40B4-BE49-F238E27FC236}">
                <a16:creationId xmlns:a16="http://schemas.microsoft.com/office/drawing/2014/main" id="{156288CC-FB7B-A296-3C6E-D7EA79E9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010" y="0"/>
            <a:ext cx="7409980" cy="6858000"/>
          </a:xfrm>
          <a:prstGeom prst="rect">
            <a:avLst/>
          </a:prstGeom>
        </p:spPr>
      </p:pic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1513A1BB-EAE4-3FAD-B168-99086E80DECA}"/>
              </a:ext>
            </a:extLst>
          </p:cNvPr>
          <p:cNvSpPr/>
          <p:nvPr/>
        </p:nvSpPr>
        <p:spPr>
          <a:xfrm>
            <a:off x="2391010" y="-201984"/>
            <a:ext cx="7409980" cy="7059984"/>
          </a:xfrm>
          <a:custGeom>
            <a:avLst/>
            <a:gdLst>
              <a:gd name="connsiteX0" fmla="*/ 3242898 w 7409980"/>
              <a:gd name="connsiteY0" fmla="*/ 4217323 h 7059984"/>
              <a:gd name="connsiteX1" fmla="*/ 3299971 w 7409980"/>
              <a:gd name="connsiteY1" fmla="*/ 4226848 h 7059984"/>
              <a:gd name="connsiteX2" fmla="*/ 3687325 w 7409980"/>
              <a:gd name="connsiteY2" fmla="*/ 4433491 h 7059984"/>
              <a:gd name="connsiteX3" fmla="*/ 3724195 w 7409980"/>
              <a:gd name="connsiteY3" fmla="*/ 4475253 h 7059984"/>
              <a:gd name="connsiteX4" fmla="*/ 3659214 w 7409980"/>
              <a:gd name="connsiteY4" fmla="*/ 4468703 h 7059984"/>
              <a:gd name="connsiteX5" fmla="*/ 3282913 w 7409980"/>
              <a:gd name="connsiteY5" fmla="*/ 4265821 h 7059984"/>
              <a:gd name="connsiteX6" fmla="*/ 4459613 w 7409980"/>
              <a:gd name="connsiteY6" fmla="*/ 4094494 h 7059984"/>
              <a:gd name="connsiteX7" fmla="*/ 4426410 w 7409980"/>
              <a:gd name="connsiteY7" fmla="*/ 4155666 h 7059984"/>
              <a:gd name="connsiteX8" fmla="*/ 4098937 w 7409980"/>
              <a:gd name="connsiteY8" fmla="*/ 4425333 h 7059984"/>
              <a:gd name="connsiteX9" fmla="*/ 4040945 w 7409980"/>
              <a:gd name="connsiteY9" fmla="*/ 4443335 h 7059984"/>
              <a:gd name="connsiteX10" fmla="*/ 4065971 w 7409980"/>
              <a:gd name="connsiteY10" fmla="*/ 4400508 h 7059984"/>
              <a:gd name="connsiteX11" fmla="*/ 4407048 w 7409980"/>
              <a:gd name="connsiteY11" fmla="*/ 4116309 h 7059984"/>
              <a:gd name="connsiteX12" fmla="*/ 3186156 w 7409980"/>
              <a:gd name="connsiteY12" fmla="*/ 3334183 h 7059984"/>
              <a:gd name="connsiteX13" fmla="*/ 3197129 w 7409980"/>
              <a:gd name="connsiteY13" fmla="*/ 3405187 h 7059984"/>
              <a:gd name="connsiteX14" fmla="*/ 3122262 w 7409980"/>
              <a:gd name="connsiteY14" fmla="*/ 3837783 h 7059984"/>
              <a:gd name="connsiteX15" fmla="*/ 3084789 w 7409980"/>
              <a:gd name="connsiteY15" fmla="*/ 3901910 h 7059984"/>
              <a:gd name="connsiteX16" fmla="*/ 3073486 w 7409980"/>
              <a:gd name="connsiteY16" fmla="*/ 3852867 h 7059984"/>
              <a:gd name="connsiteX17" fmla="*/ 3064910 w 7409980"/>
              <a:gd name="connsiteY17" fmla="*/ 3739516 h 7059984"/>
              <a:gd name="connsiteX18" fmla="*/ 3123402 w 7409980"/>
              <a:gd name="connsiteY18" fmla="*/ 3449799 h 7059984"/>
              <a:gd name="connsiteX19" fmla="*/ 4331158 w 7409980"/>
              <a:gd name="connsiteY19" fmla="*/ 3211403 h 7059984"/>
              <a:gd name="connsiteX20" fmla="*/ 4360169 w 7409980"/>
              <a:gd name="connsiteY20" fmla="*/ 3239060 h 7059984"/>
              <a:gd name="connsiteX21" fmla="*/ 4544950 w 7409980"/>
              <a:gd name="connsiteY21" fmla="*/ 3626165 h 7059984"/>
              <a:gd name="connsiteX22" fmla="*/ 4551558 w 7409980"/>
              <a:gd name="connsiteY22" fmla="*/ 3713504 h 7059984"/>
              <a:gd name="connsiteX23" fmla="*/ 4501213 w 7409980"/>
              <a:gd name="connsiteY23" fmla="*/ 3659983 h 7059984"/>
              <a:gd name="connsiteX24" fmla="*/ 4437609 w 7409980"/>
              <a:gd name="connsiteY24" fmla="*/ 3569036 h 7059984"/>
              <a:gd name="connsiteX25" fmla="*/ 4333404 w 7409980"/>
              <a:gd name="connsiteY25" fmla="*/ 3256397 h 7059984"/>
              <a:gd name="connsiteX26" fmla="*/ 3809218 w 7409980"/>
              <a:gd name="connsiteY26" fmla="*/ 2995209 h 7059984"/>
              <a:gd name="connsiteX27" fmla="*/ 3959222 w 7409980"/>
              <a:gd name="connsiteY27" fmla="*/ 3010330 h 7059984"/>
              <a:gd name="connsiteX28" fmla="*/ 4033625 w 7409980"/>
              <a:gd name="connsiteY28" fmla="*/ 3033426 h 7059984"/>
              <a:gd name="connsiteX29" fmla="*/ 3950099 w 7409980"/>
              <a:gd name="connsiteY29" fmla="*/ 3073689 h 7059984"/>
              <a:gd name="connsiteX30" fmla="*/ 3735809 w 7409980"/>
              <a:gd name="connsiteY30" fmla="*/ 3125600 h 7059984"/>
              <a:gd name="connsiteX31" fmla="*/ 3515623 w 7409980"/>
              <a:gd name="connsiteY31" fmla="*/ 3114077 h 7059984"/>
              <a:gd name="connsiteX32" fmla="*/ 3441683 w 7409980"/>
              <a:gd name="connsiteY32" fmla="*/ 3094106 h 7059984"/>
              <a:gd name="connsiteX33" fmla="*/ 3454437 w 7409980"/>
              <a:gd name="connsiteY33" fmla="*/ 3085043 h 7059984"/>
              <a:gd name="connsiteX34" fmla="*/ 3809218 w 7409980"/>
              <a:gd name="connsiteY34" fmla="*/ 2995209 h 7059984"/>
              <a:gd name="connsiteX35" fmla="*/ 0 w 7409980"/>
              <a:gd name="connsiteY35" fmla="*/ 201984 h 7059984"/>
              <a:gd name="connsiteX36" fmla="*/ 2993601 w 7409980"/>
              <a:gd name="connsiteY36" fmla="*/ 201984 h 7059984"/>
              <a:gd name="connsiteX37" fmla="*/ 2949285 w 7409980"/>
              <a:gd name="connsiteY37" fmla="*/ 239452 h 7059984"/>
              <a:gd name="connsiteX38" fmla="*/ 2512773 w 7409980"/>
              <a:gd name="connsiteY38" fmla="*/ 1664632 h 7059984"/>
              <a:gd name="connsiteX39" fmla="*/ 3408746 w 7409980"/>
              <a:gd name="connsiteY39" fmla="*/ 3085209 h 7059984"/>
              <a:gd name="connsiteX40" fmla="*/ 3441683 w 7409980"/>
              <a:gd name="connsiteY40" fmla="*/ 3094106 h 7059984"/>
              <a:gd name="connsiteX41" fmla="*/ 3308762 w 7409980"/>
              <a:gd name="connsiteY41" fmla="*/ 3188566 h 7059984"/>
              <a:gd name="connsiteX42" fmla="*/ 3192026 w 7409980"/>
              <a:gd name="connsiteY42" fmla="*/ 3323366 h 7059984"/>
              <a:gd name="connsiteX43" fmla="*/ 3186156 w 7409980"/>
              <a:gd name="connsiteY43" fmla="*/ 3334183 h 7059984"/>
              <a:gd name="connsiteX44" fmla="*/ 3179506 w 7409980"/>
              <a:gd name="connsiteY44" fmla="*/ 3291153 h 7059984"/>
              <a:gd name="connsiteX45" fmla="*/ 2191021 w 7409980"/>
              <a:gd name="connsiteY45" fmla="*/ 2175546 h 7059984"/>
              <a:gd name="connsiteX46" fmla="*/ 1322516 w 7409980"/>
              <a:gd name="connsiteY46" fmla="*/ 1955648 h 7059984"/>
              <a:gd name="connsiteX47" fmla="*/ 306657 w 7409980"/>
              <a:gd name="connsiteY47" fmla="*/ 2457358 h 7059984"/>
              <a:gd name="connsiteX48" fmla="*/ 1237899 w 7409980"/>
              <a:gd name="connsiteY48" fmla="*/ 4119595 h 7059984"/>
              <a:gd name="connsiteX49" fmla="*/ 3066268 w 7409980"/>
              <a:gd name="connsiteY49" fmla="*/ 3933603 h 7059984"/>
              <a:gd name="connsiteX50" fmla="*/ 3084789 w 7409980"/>
              <a:gd name="connsiteY50" fmla="*/ 3901910 h 7059984"/>
              <a:gd name="connsiteX51" fmla="*/ 3098373 w 7409980"/>
              <a:gd name="connsiteY51" fmla="*/ 3960851 h 7059984"/>
              <a:gd name="connsiteX52" fmla="*/ 3192026 w 7409980"/>
              <a:gd name="connsiteY52" fmla="*/ 4155666 h 7059984"/>
              <a:gd name="connsiteX53" fmla="*/ 3242898 w 7409980"/>
              <a:gd name="connsiteY53" fmla="*/ 4217323 h 7059984"/>
              <a:gd name="connsiteX54" fmla="*/ 3186158 w 7409980"/>
              <a:gd name="connsiteY54" fmla="*/ 4207854 h 7059984"/>
              <a:gd name="connsiteX55" fmla="*/ 3067435 w 7409980"/>
              <a:gd name="connsiteY55" fmla="*/ 4201561 h 7059984"/>
              <a:gd name="connsiteX56" fmla="*/ 1817004 w 7409980"/>
              <a:gd name="connsiteY56" fmla="*/ 4797008 h 7059984"/>
              <a:gd name="connsiteX57" fmla="*/ 1494196 w 7409980"/>
              <a:gd name="connsiteY57" fmla="*/ 6674783 h 7059984"/>
              <a:gd name="connsiteX58" fmla="*/ 3364516 w 7409980"/>
              <a:gd name="connsiteY58" fmla="*/ 6311266 h 7059984"/>
              <a:gd name="connsiteX59" fmla="*/ 3760776 w 7409980"/>
              <a:gd name="connsiteY59" fmla="*/ 4516689 h 7059984"/>
              <a:gd name="connsiteX60" fmla="*/ 3724195 w 7409980"/>
              <a:gd name="connsiteY60" fmla="*/ 4475253 h 7059984"/>
              <a:gd name="connsiteX61" fmla="*/ 3809218 w 7409980"/>
              <a:gd name="connsiteY61" fmla="*/ 4483824 h 7059984"/>
              <a:gd name="connsiteX62" fmla="*/ 3959222 w 7409980"/>
              <a:gd name="connsiteY62" fmla="*/ 4468703 h 7059984"/>
              <a:gd name="connsiteX63" fmla="*/ 4040945 w 7409980"/>
              <a:gd name="connsiteY63" fmla="*/ 4443335 h 7059984"/>
              <a:gd name="connsiteX64" fmla="*/ 4009977 w 7409980"/>
              <a:gd name="connsiteY64" fmla="*/ 4496329 h 7059984"/>
              <a:gd name="connsiteX65" fmla="*/ 4941218 w 7409980"/>
              <a:gd name="connsiteY65" fmla="*/ 6158566 h 7059984"/>
              <a:gd name="connsiteX66" fmla="*/ 6825581 w 7409980"/>
              <a:gd name="connsiteY66" fmla="*/ 5876754 h 7059984"/>
              <a:gd name="connsiteX67" fmla="*/ 5894340 w 7409980"/>
              <a:gd name="connsiteY67" fmla="*/ 4214516 h 7059984"/>
              <a:gd name="connsiteX68" fmla="*/ 5025835 w 7409980"/>
              <a:gd name="connsiteY68" fmla="*/ 3994619 h 7059984"/>
              <a:gd name="connsiteX69" fmla="*/ 4516857 w 7409980"/>
              <a:gd name="connsiteY69" fmla="*/ 4070738 h 7059984"/>
              <a:gd name="connsiteX70" fmla="*/ 4459613 w 7409980"/>
              <a:gd name="connsiteY70" fmla="*/ 4094494 h 7059984"/>
              <a:gd name="connsiteX71" fmla="*/ 4495035 w 7409980"/>
              <a:gd name="connsiteY71" fmla="*/ 4029234 h 7059984"/>
              <a:gd name="connsiteX72" fmla="*/ 4553526 w 7409980"/>
              <a:gd name="connsiteY72" fmla="*/ 3739516 h 7059984"/>
              <a:gd name="connsiteX73" fmla="*/ 4551558 w 7409980"/>
              <a:gd name="connsiteY73" fmla="*/ 3713504 h 7059984"/>
              <a:gd name="connsiteX74" fmla="*/ 4576638 w 7409980"/>
              <a:gd name="connsiteY74" fmla="*/ 3740166 h 7059984"/>
              <a:gd name="connsiteX75" fmla="*/ 6338653 w 7409980"/>
              <a:gd name="connsiteY75" fmla="*/ 3696599 h 7059984"/>
              <a:gd name="connsiteX76" fmla="*/ 7131565 w 7409980"/>
              <a:gd name="connsiteY76" fmla="*/ 1964105 h 7059984"/>
              <a:gd name="connsiteX77" fmla="*/ 6213846 w 7409980"/>
              <a:gd name="connsiteY77" fmla="*/ 1538473 h 7059984"/>
              <a:gd name="connsiteX78" fmla="*/ 5230521 w 7409980"/>
              <a:gd name="connsiteY78" fmla="*/ 1836542 h 7059984"/>
              <a:gd name="connsiteX79" fmla="*/ 4327793 w 7409980"/>
              <a:gd name="connsiteY79" fmla="*/ 3143966 h 7059984"/>
              <a:gd name="connsiteX80" fmla="*/ 4331158 w 7409980"/>
              <a:gd name="connsiteY80" fmla="*/ 3211403 h 7059984"/>
              <a:gd name="connsiteX81" fmla="*/ 4282667 w 7409980"/>
              <a:gd name="connsiteY81" fmla="*/ 3165172 h 7059984"/>
              <a:gd name="connsiteX82" fmla="*/ 4098937 w 7409980"/>
              <a:gd name="connsiteY82" fmla="*/ 3053700 h 7059984"/>
              <a:gd name="connsiteX83" fmla="*/ 4033625 w 7409980"/>
              <a:gd name="connsiteY83" fmla="*/ 3033426 h 7059984"/>
              <a:gd name="connsiteX84" fmla="*/ 4049824 w 7409980"/>
              <a:gd name="connsiteY84" fmla="*/ 3025617 h 7059984"/>
              <a:gd name="connsiteX85" fmla="*/ 4668605 w 7409980"/>
              <a:gd name="connsiteY85" fmla="*/ 1464235 h 7059984"/>
              <a:gd name="connsiteX86" fmla="*/ 4130714 w 7409980"/>
              <a:gd name="connsiteY86" fmla="*/ 263831 h 7059984"/>
              <a:gd name="connsiteX87" fmla="*/ 4056967 w 7409980"/>
              <a:gd name="connsiteY87" fmla="*/ 201984 h 7059984"/>
              <a:gd name="connsiteX88" fmla="*/ 7409980 w 7409980"/>
              <a:gd name="connsiteY88" fmla="*/ 201984 h 7059984"/>
              <a:gd name="connsiteX89" fmla="*/ 7409980 w 7409980"/>
              <a:gd name="connsiteY89" fmla="*/ 7059984 h 7059984"/>
              <a:gd name="connsiteX90" fmla="*/ 0 w 7409980"/>
              <a:gd name="connsiteY90" fmla="*/ 7059984 h 7059984"/>
              <a:gd name="connsiteX91" fmla="*/ 3556529 w 7409980"/>
              <a:gd name="connsiteY91" fmla="*/ 1082 h 7059984"/>
              <a:gd name="connsiteX92" fmla="*/ 4043469 w 7409980"/>
              <a:gd name="connsiteY92" fmla="*/ 190665 h 7059984"/>
              <a:gd name="connsiteX93" fmla="*/ 4056967 w 7409980"/>
              <a:gd name="connsiteY93" fmla="*/ 201984 h 7059984"/>
              <a:gd name="connsiteX94" fmla="*/ 2993601 w 7409980"/>
              <a:gd name="connsiteY94" fmla="*/ 201984 h 7059984"/>
              <a:gd name="connsiteX95" fmla="*/ 3037400 w 7409980"/>
              <a:gd name="connsiteY95" fmla="*/ 164953 h 7059984"/>
              <a:gd name="connsiteX96" fmla="*/ 3445569 w 7409980"/>
              <a:gd name="connsiteY96" fmla="*/ 3267 h 7059984"/>
              <a:gd name="connsiteX97" fmla="*/ 3556529 w 7409980"/>
              <a:gd name="connsiteY97" fmla="*/ 1082 h 705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7409980" h="7059984">
                <a:moveTo>
                  <a:pt x="3242898" y="4217323"/>
                </a:moveTo>
                <a:lnTo>
                  <a:pt x="3299971" y="4226848"/>
                </a:lnTo>
                <a:cubicBezTo>
                  <a:pt x="3448031" y="4260722"/>
                  <a:pt x="3580492" y="4328953"/>
                  <a:pt x="3687325" y="4433491"/>
                </a:cubicBezTo>
                <a:lnTo>
                  <a:pt x="3724195" y="4475253"/>
                </a:lnTo>
                <a:lnTo>
                  <a:pt x="3659214" y="4468703"/>
                </a:lnTo>
                <a:cubicBezTo>
                  <a:pt x="3513856" y="4438958"/>
                  <a:pt x="3383933" y="4366841"/>
                  <a:pt x="3282913" y="4265821"/>
                </a:cubicBezTo>
                <a:close/>
                <a:moveTo>
                  <a:pt x="4459613" y="4094494"/>
                </a:moveTo>
                <a:lnTo>
                  <a:pt x="4426410" y="4155666"/>
                </a:lnTo>
                <a:cubicBezTo>
                  <a:pt x="4346156" y="4274458"/>
                  <a:pt x="4232508" y="4368837"/>
                  <a:pt x="4098937" y="4425333"/>
                </a:cubicBezTo>
                <a:lnTo>
                  <a:pt x="4040945" y="4443335"/>
                </a:lnTo>
                <a:lnTo>
                  <a:pt x="4065971" y="4400508"/>
                </a:lnTo>
                <a:cubicBezTo>
                  <a:pt x="4149278" y="4279227"/>
                  <a:pt x="4266338" y="4183990"/>
                  <a:pt x="4407048" y="4116309"/>
                </a:cubicBezTo>
                <a:close/>
                <a:moveTo>
                  <a:pt x="3186156" y="3334183"/>
                </a:moveTo>
                <a:lnTo>
                  <a:pt x="3197129" y="3405187"/>
                </a:lnTo>
                <a:cubicBezTo>
                  <a:pt x="3211353" y="3556405"/>
                  <a:pt x="3188062" y="3703574"/>
                  <a:pt x="3122262" y="3837783"/>
                </a:cubicBezTo>
                <a:lnTo>
                  <a:pt x="3084789" y="3901910"/>
                </a:lnTo>
                <a:lnTo>
                  <a:pt x="3073486" y="3852867"/>
                </a:lnTo>
                <a:cubicBezTo>
                  <a:pt x="3067839" y="3815908"/>
                  <a:pt x="3064910" y="3778054"/>
                  <a:pt x="3064910" y="3739516"/>
                </a:cubicBezTo>
                <a:cubicBezTo>
                  <a:pt x="3064910" y="3636749"/>
                  <a:pt x="3085738" y="3538846"/>
                  <a:pt x="3123402" y="3449799"/>
                </a:cubicBezTo>
                <a:close/>
                <a:moveTo>
                  <a:pt x="4331158" y="3211403"/>
                </a:moveTo>
                <a:lnTo>
                  <a:pt x="4360169" y="3239060"/>
                </a:lnTo>
                <a:cubicBezTo>
                  <a:pt x="4456278" y="3344804"/>
                  <a:pt x="4522361" y="3478329"/>
                  <a:pt x="4544950" y="3626165"/>
                </a:cubicBezTo>
                <a:lnTo>
                  <a:pt x="4551558" y="3713504"/>
                </a:lnTo>
                <a:lnTo>
                  <a:pt x="4501213" y="3659983"/>
                </a:lnTo>
                <a:cubicBezTo>
                  <a:pt x="4477988" y="3631458"/>
                  <a:pt x="4456734" y="3601138"/>
                  <a:pt x="4437609" y="3569036"/>
                </a:cubicBezTo>
                <a:cubicBezTo>
                  <a:pt x="4380233" y="3472728"/>
                  <a:pt x="4346096" y="3367209"/>
                  <a:pt x="4333404" y="3256397"/>
                </a:cubicBezTo>
                <a:close/>
                <a:moveTo>
                  <a:pt x="3809218" y="2995209"/>
                </a:moveTo>
                <a:cubicBezTo>
                  <a:pt x="3860602" y="2995209"/>
                  <a:pt x="3910770" y="3000415"/>
                  <a:pt x="3959222" y="3010330"/>
                </a:cubicBezTo>
                <a:lnTo>
                  <a:pt x="4033625" y="3033426"/>
                </a:lnTo>
                <a:lnTo>
                  <a:pt x="3950099" y="3073689"/>
                </a:lnTo>
                <a:cubicBezTo>
                  <a:pt x="3881862" y="3101008"/>
                  <a:pt x="3810224" y="3118683"/>
                  <a:pt x="3735809" y="3125600"/>
                </a:cubicBezTo>
                <a:cubicBezTo>
                  <a:pt x="3661395" y="3132517"/>
                  <a:pt x="3587726" y="3128350"/>
                  <a:pt x="3515623" y="3114077"/>
                </a:cubicBezTo>
                <a:lnTo>
                  <a:pt x="3441683" y="3094106"/>
                </a:lnTo>
                <a:lnTo>
                  <a:pt x="3454437" y="3085043"/>
                </a:lnTo>
                <a:cubicBezTo>
                  <a:pt x="3559900" y="3027751"/>
                  <a:pt x="3680759" y="2995209"/>
                  <a:pt x="3809218" y="2995209"/>
                </a:cubicBezTo>
                <a:close/>
                <a:moveTo>
                  <a:pt x="0" y="201984"/>
                </a:moveTo>
                <a:lnTo>
                  <a:pt x="2993601" y="201984"/>
                </a:lnTo>
                <a:lnTo>
                  <a:pt x="2949285" y="239452"/>
                </a:lnTo>
                <a:cubicBezTo>
                  <a:pt x="2637846" y="535053"/>
                  <a:pt x="2457671" y="1071864"/>
                  <a:pt x="2512773" y="1664632"/>
                </a:cubicBezTo>
                <a:cubicBezTo>
                  <a:pt x="2577893" y="2365177"/>
                  <a:pt x="2951586" y="2928335"/>
                  <a:pt x="3408746" y="3085209"/>
                </a:cubicBezTo>
                <a:lnTo>
                  <a:pt x="3441683" y="3094106"/>
                </a:lnTo>
                <a:lnTo>
                  <a:pt x="3308762" y="3188566"/>
                </a:lnTo>
                <a:cubicBezTo>
                  <a:pt x="3264702" y="3228612"/>
                  <a:pt x="3225466" y="3273870"/>
                  <a:pt x="3192026" y="3323366"/>
                </a:cubicBezTo>
                <a:lnTo>
                  <a:pt x="3186156" y="3334183"/>
                </a:lnTo>
                <a:lnTo>
                  <a:pt x="3179506" y="3291153"/>
                </a:lnTo>
                <a:cubicBezTo>
                  <a:pt x="3089666" y="2871269"/>
                  <a:pt x="2725558" y="2437617"/>
                  <a:pt x="2191021" y="2175546"/>
                </a:cubicBezTo>
                <a:cubicBezTo>
                  <a:pt x="1899455" y="2032598"/>
                  <a:pt x="1598587" y="1960999"/>
                  <a:pt x="1322516" y="1955648"/>
                </a:cubicBezTo>
                <a:cubicBezTo>
                  <a:pt x="862397" y="1946730"/>
                  <a:pt x="471156" y="2121837"/>
                  <a:pt x="306657" y="2457358"/>
                </a:cubicBezTo>
                <a:cubicBezTo>
                  <a:pt x="43460" y="2994192"/>
                  <a:pt x="460390" y="3738401"/>
                  <a:pt x="1237899" y="4119595"/>
                </a:cubicBezTo>
                <a:cubicBezTo>
                  <a:pt x="1966813" y="4476965"/>
                  <a:pt x="2753865" y="4388407"/>
                  <a:pt x="3066268" y="3933603"/>
                </a:cubicBezTo>
                <a:lnTo>
                  <a:pt x="3084789" y="3901910"/>
                </a:lnTo>
                <a:lnTo>
                  <a:pt x="3098373" y="3960851"/>
                </a:lnTo>
                <a:cubicBezTo>
                  <a:pt x="3120120" y="4030770"/>
                  <a:pt x="3151899" y="4096270"/>
                  <a:pt x="3192026" y="4155666"/>
                </a:cubicBezTo>
                <a:lnTo>
                  <a:pt x="3242898" y="4217323"/>
                </a:lnTo>
                <a:lnTo>
                  <a:pt x="3186158" y="4207854"/>
                </a:lnTo>
                <a:cubicBezTo>
                  <a:pt x="3147349" y="4203650"/>
                  <a:pt x="3107723" y="4201562"/>
                  <a:pt x="3067435" y="4201561"/>
                </a:cubicBezTo>
                <a:cubicBezTo>
                  <a:pt x="2664553" y="4201552"/>
                  <a:pt x="2195514" y="4410185"/>
                  <a:pt x="1817004" y="4797008"/>
                </a:cubicBezTo>
                <a:cubicBezTo>
                  <a:pt x="1211388" y="5415924"/>
                  <a:pt x="1066862" y="6256632"/>
                  <a:pt x="1494196" y="6674783"/>
                </a:cubicBezTo>
                <a:cubicBezTo>
                  <a:pt x="1921529" y="7092933"/>
                  <a:pt x="2758900" y="6930182"/>
                  <a:pt x="3364516" y="6311266"/>
                </a:cubicBezTo>
                <a:cubicBezTo>
                  <a:pt x="3932282" y="5731032"/>
                  <a:pt x="4094792" y="4955864"/>
                  <a:pt x="3760776" y="4516689"/>
                </a:cubicBezTo>
                <a:lnTo>
                  <a:pt x="3724195" y="4475253"/>
                </a:lnTo>
                <a:lnTo>
                  <a:pt x="3809218" y="4483824"/>
                </a:lnTo>
                <a:cubicBezTo>
                  <a:pt x="3860602" y="4483824"/>
                  <a:pt x="3910770" y="4478617"/>
                  <a:pt x="3959222" y="4468703"/>
                </a:cubicBezTo>
                <a:lnTo>
                  <a:pt x="4040945" y="4443335"/>
                </a:lnTo>
                <a:lnTo>
                  <a:pt x="4009977" y="4496329"/>
                </a:lnTo>
                <a:cubicBezTo>
                  <a:pt x="3746779" y="5033163"/>
                  <a:pt x="4163710" y="5777372"/>
                  <a:pt x="4941218" y="6158566"/>
                </a:cubicBezTo>
                <a:cubicBezTo>
                  <a:pt x="5718726" y="6539760"/>
                  <a:pt x="6562384" y="6413588"/>
                  <a:pt x="6825581" y="5876754"/>
                </a:cubicBezTo>
                <a:cubicBezTo>
                  <a:pt x="7088778" y="5339920"/>
                  <a:pt x="6671848" y="4595711"/>
                  <a:pt x="5894340" y="4214516"/>
                </a:cubicBezTo>
                <a:cubicBezTo>
                  <a:pt x="5602775" y="4071569"/>
                  <a:pt x="5301907" y="3999969"/>
                  <a:pt x="5025835" y="3994619"/>
                </a:cubicBezTo>
                <a:cubicBezTo>
                  <a:pt x="4841787" y="3991051"/>
                  <a:pt x="4668760" y="4016928"/>
                  <a:pt x="4516857" y="4070738"/>
                </a:cubicBezTo>
                <a:lnTo>
                  <a:pt x="4459613" y="4094494"/>
                </a:lnTo>
                <a:lnTo>
                  <a:pt x="4495035" y="4029234"/>
                </a:lnTo>
                <a:cubicBezTo>
                  <a:pt x="4532699" y="3940187"/>
                  <a:pt x="4553526" y="3842284"/>
                  <a:pt x="4553526" y="3739516"/>
                </a:cubicBezTo>
                <a:lnTo>
                  <a:pt x="4551558" y="3713504"/>
                </a:lnTo>
                <a:lnTo>
                  <a:pt x="4576638" y="3740166"/>
                </a:lnTo>
                <a:cubicBezTo>
                  <a:pt x="4954718" y="4089137"/>
                  <a:pt x="5687727" y="4084390"/>
                  <a:pt x="6338653" y="3696599"/>
                </a:cubicBezTo>
                <a:cubicBezTo>
                  <a:pt x="7082569" y="3253409"/>
                  <a:pt x="7437568" y="2477746"/>
                  <a:pt x="7131565" y="1964105"/>
                </a:cubicBezTo>
                <a:cubicBezTo>
                  <a:pt x="6959439" y="1675182"/>
                  <a:pt x="6614832" y="1530708"/>
                  <a:pt x="6213846" y="1538473"/>
                </a:cubicBezTo>
                <a:cubicBezTo>
                  <a:pt x="5901968" y="1544512"/>
                  <a:pt x="5555984" y="1642647"/>
                  <a:pt x="5230521" y="1836542"/>
                </a:cubicBezTo>
                <a:cubicBezTo>
                  <a:pt x="4672584" y="2168934"/>
                  <a:pt x="4333413" y="2688343"/>
                  <a:pt x="4327793" y="3143966"/>
                </a:cubicBezTo>
                <a:lnTo>
                  <a:pt x="4331158" y="3211403"/>
                </a:lnTo>
                <a:lnTo>
                  <a:pt x="4282667" y="3165172"/>
                </a:lnTo>
                <a:cubicBezTo>
                  <a:pt x="4227527" y="3119666"/>
                  <a:pt x="4165722" y="3081948"/>
                  <a:pt x="4098937" y="3053700"/>
                </a:cubicBezTo>
                <a:lnTo>
                  <a:pt x="4033625" y="3033426"/>
                </a:lnTo>
                <a:lnTo>
                  <a:pt x="4049824" y="3025617"/>
                </a:lnTo>
                <a:cubicBezTo>
                  <a:pt x="4470236" y="2787167"/>
                  <a:pt x="4733725" y="2164779"/>
                  <a:pt x="4668605" y="1464235"/>
                </a:cubicBezTo>
                <a:cubicBezTo>
                  <a:pt x="4621644" y="959034"/>
                  <a:pt x="4414205" y="525283"/>
                  <a:pt x="4130714" y="263831"/>
                </a:cubicBezTo>
                <a:lnTo>
                  <a:pt x="4056967" y="201984"/>
                </a:lnTo>
                <a:lnTo>
                  <a:pt x="7409980" y="201984"/>
                </a:lnTo>
                <a:lnTo>
                  <a:pt x="7409980" y="7059984"/>
                </a:lnTo>
                <a:lnTo>
                  <a:pt x="0" y="7059984"/>
                </a:lnTo>
                <a:close/>
                <a:moveTo>
                  <a:pt x="3556529" y="1082"/>
                </a:moveTo>
                <a:cubicBezTo>
                  <a:pt x="3728710" y="10276"/>
                  <a:pt x="3894541" y="77673"/>
                  <a:pt x="4043469" y="190665"/>
                </a:cubicBezTo>
                <a:lnTo>
                  <a:pt x="4056967" y="201984"/>
                </a:lnTo>
                <a:lnTo>
                  <a:pt x="2993601" y="201984"/>
                </a:lnTo>
                <a:lnTo>
                  <a:pt x="3037400" y="164953"/>
                </a:lnTo>
                <a:cubicBezTo>
                  <a:pt x="3159017" y="73966"/>
                  <a:pt x="3296740" y="17101"/>
                  <a:pt x="3445569" y="3267"/>
                </a:cubicBezTo>
                <a:cubicBezTo>
                  <a:pt x="3482777" y="-192"/>
                  <a:pt x="3519797" y="-879"/>
                  <a:pt x="3556529" y="1082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  <a:alpha val="3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361BAB30-305B-94C8-8122-72DBD75A4D48}"/>
              </a:ext>
            </a:extLst>
          </p:cNvPr>
          <p:cNvSpPr/>
          <p:nvPr/>
        </p:nvSpPr>
        <p:spPr>
          <a:xfrm>
            <a:off x="4552950" y="3238500"/>
            <a:ext cx="857250" cy="857250"/>
          </a:xfrm>
          <a:prstGeom prst="ellipse">
            <a:avLst/>
          </a:prstGeom>
          <a:solidFill>
            <a:srgbClr val="CBEE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915AE627-5831-F7FA-A43D-797B7949B0D1}"/>
              </a:ext>
            </a:extLst>
          </p:cNvPr>
          <p:cNvSpPr/>
          <p:nvPr/>
        </p:nvSpPr>
        <p:spPr>
          <a:xfrm>
            <a:off x="5533991" y="2012949"/>
            <a:ext cx="928333" cy="928333"/>
          </a:xfrm>
          <a:prstGeom prst="ellipse">
            <a:avLst/>
          </a:prstGeom>
          <a:solidFill>
            <a:srgbClr val="CBEE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77992E5C-1C21-CCAD-5DBD-486197D8D69E}"/>
              </a:ext>
            </a:extLst>
          </p:cNvPr>
          <p:cNvSpPr/>
          <p:nvPr/>
        </p:nvSpPr>
        <p:spPr>
          <a:xfrm>
            <a:off x="6908729" y="2899383"/>
            <a:ext cx="857250" cy="857250"/>
          </a:xfrm>
          <a:prstGeom prst="ellipse">
            <a:avLst/>
          </a:prstGeom>
          <a:solidFill>
            <a:srgbClr val="CBEE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F5B2B168-1312-3DCC-DDAE-33A2B80EE06C}"/>
              </a:ext>
            </a:extLst>
          </p:cNvPr>
          <p:cNvSpPr/>
          <p:nvPr/>
        </p:nvSpPr>
        <p:spPr>
          <a:xfrm>
            <a:off x="6407135" y="4021441"/>
            <a:ext cx="857250" cy="857250"/>
          </a:xfrm>
          <a:prstGeom prst="ellipse">
            <a:avLst/>
          </a:prstGeom>
          <a:solidFill>
            <a:srgbClr val="CBEE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0DDEDA21-DB21-F586-99AB-4014F685C880}"/>
              </a:ext>
            </a:extLst>
          </p:cNvPr>
          <p:cNvSpPr/>
          <p:nvPr/>
        </p:nvSpPr>
        <p:spPr>
          <a:xfrm>
            <a:off x="5392627" y="3997932"/>
            <a:ext cx="857250" cy="857250"/>
          </a:xfrm>
          <a:prstGeom prst="ellipse">
            <a:avLst/>
          </a:prstGeom>
          <a:solidFill>
            <a:srgbClr val="CBEEF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D3A4E3-91A0-A331-7F20-4DF013CDC0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2E3A194-0E2E-0CED-F59D-8B4F4A19CC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188161" y="4332287"/>
            <a:ext cx="1808232" cy="166412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D5694A8-274F-D2A1-693A-759D8C28A4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5097557" y="176900"/>
            <a:ext cx="1738203" cy="174882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483F24A0-34BB-A418-C710-3F06B6D3AD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2897166" y="1925720"/>
            <a:ext cx="1746590" cy="159853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E9B159AE-6FCE-792B-E8C6-0395150A00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7723086" y="1578819"/>
            <a:ext cx="1668860" cy="1490745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EDC450AF-3C7C-5FCE-7EB6-87BD919A4B7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3952883" y="4807052"/>
            <a:ext cx="1615934" cy="1578819"/>
          </a:xfrm>
          <a:prstGeom prst="rect">
            <a:avLst/>
          </a:prstGeom>
        </p:spPr>
      </p:pic>
      <p:sp>
        <p:nvSpPr>
          <p:cNvPr id="29" name="Frihandsfigur: Form 28">
            <a:extLst>
              <a:ext uri="{FF2B5EF4-FFF2-40B4-BE49-F238E27FC236}">
                <a16:creationId xmlns:a16="http://schemas.microsoft.com/office/drawing/2014/main" id="{6927D279-32DE-0711-7F9C-58859C2B129D}"/>
              </a:ext>
            </a:extLst>
          </p:cNvPr>
          <p:cNvSpPr/>
          <p:nvPr/>
        </p:nvSpPr>
        <p:spPr>
          <a:xfrm>
            <a:off x="5835650" y="2647950"/>
            <a:ext cx="2489544" cy="2165943"/>
          </a:xfrm>
          <a:custGeom>
            <a:avLst/>
            <a:gdLst>
              <a:gd name="connsiteX0" fmla="*/ 2457450 w 2489544"/>
              <a:gd name="connsiteY0" fmla="*/ 0 h 2165943"/>
              <a:gd name="connsiteX1" fmla="*/ 2349500 w 2489544"/>
              <a:gd name="connsiteY1" fmla="*/ 850900 h 2165943"/>
              <a:gd name="connsiteX2" fmla="*/ 1346200 w 2489544"/>
              <a:gd name="connsiteY2" fmla="*/ 1085850 h 2165943"/>
              <a:gd name="connsiteX3" fmla="*/ 469900 w 2489544"/>
              <a:gd name="connsiteY3" fmla="*/ 2006600 h 2165943"/>
              <a:gd name="connsiteX4" fmla="*/ 0 w 2489544"/>
              <a:gd name="connsiteY4" fmla="*/ 2159000 h 216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9544" h="2165943">
                <a:moveTo>
                  <a:pt x="2457450" y="0"/>
                </a:moveTo>
                <a:cubicBezTo>
                  <a:pt x="2496079" y="334962"/>
                  <a:pt x="2534708" y="669925"/>
                  <a:pt x="2349500" y="850900"/>
                </a:cubicBezTo>
                <a:cubicBezTo>
                  <a:pt x="2164292" y="1031875"/>
                  <a:pt x="1659467" y="893233"/>
                  <a:pt x="1346200" y="1085850"/>
                </a:cubicBezTo>
                <a:cubicBezTo>
                  <a:pt x="1032933" y="1278467"/>
                  <a:pt x="694267" y="1827742"/>
                  <a:pt x="469900" y="2006600"/>
                </a:cubicBezTo>
                <a:cubicBezTo>
                  <a:pt x="245533" y="2185458"/>
                  <a:pt x="122766" y="2172229"/>
                  <a:pt x="0" y="2159000"/>
                </a:cubicBezTo>
              </a:path>
            </a:pathLst>
          </a:custGeom>
          <a:noFill/>
          <a:ln w="38100">
            <a:solidFill>
              <a:srgbClr val="C00000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Frihandsfigur: Form 29">
            <a:extLst>
              <a:ext uri="{FF2B5EF4-FFF2-40B4-BE49-F238E27FC236}">
                <a16:creationId xmlns:a16="http://schemas.microsoft.com/office/drawing/2014/main" id="{24D38B43-5DD0-EF55-4A0D-0335E9E39BA0}"/>
              </a:ext>
            </a:extLst>
          </p:cNvPr>
          <p:cNvSpPr/>
          <p:nvPr/>
        </p:nvSpPr>
        <p:spPr>
          <a:xfrm>
            <a:off x="7612887" y="2546350"/>
            <a:ext cx="2125058" cy="2120900"/>
          </a:xfrm>
          <a:custGeom>
            <a:avLst/>
            <a:gdLst>
              <a:gd name="connsiteX0" fmla="*/ 1334263 w 1726675"/>
              <a:gd name="connsiteY0" fmla="*/ 0 h 2120900"/>
              <a:gd name="connsiteX1" fmla="*/ 1658113 w 1726675"/>
              <a:gd name="connsiteY1" fmla="*/ 673100 h 2120900"/>
              <a:gd name="connsiteX2" fmla="*/ 159513 w 1726675"/>
              <a:gd name="connsiteY2" fmla="*/ 1504950 h 2120900"/>
              <a:gd name="connsiteX3" fmla="*/ 115063 w 1726675"/>
              <a:gd name="connsiteY3" fmla="*/ 212090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6675" h="2120900">
                <a:moveTo>
                  <a:pt x="1334263" y="0"/>
                </a:moveTo>
                <a:cubicBezTo>
                  <a:pt x="1594084" y="211137"/>
                  <a:pt x="1853905" y="422275"/>
                  <a:pt x="1658113" y="673100"/>
                </a:cubicBezTo>
                <a:cubicBezTo>
                  <a:pt x="1462321" y="923925"/>
                  <a:pt x="416688" y="1263650"/>
                  <a:pt x="159513" y="1504950"/>
                </a:cubicBezTo>
                <a:cubicBezTo>
                  <a:pt x="-97662" y="1746250"/>
                  <a:pt x="8700" y="1933575"/>
                  <a:pt x="115063" y="2120900"/>
                </a:cubicBezTo>
              </a:path>
            </a:pathLst>
          </a:custGeom>
          <a:noFill/>
          <a:ln w="38100">
            <a:solidFill>
              <a:srgbClr val="C00000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Frihandsfigur: Form 30">
            <a:extLst>
              <a:ext uri="{FF2B5EF4-FFF2-40B4-BE49-F238E27FC236}">
                <a16:creationId xmlns:a16="http://schemas.microsoft.com/office/drawing/2014/main" id="{AE52EB61-3E62-8BEF-8F7B-0D24CABDCF32}"/>
              </a:ext>
            </a:extLst>
          </p:cNvPr>
          <p:cNvSpPr/>
          <p:nvPr/>
        </p:nvSpPr>
        <p:spPr>
          <a:xfrm>
            <a:off x="6578600" y="1293664"/>
            <a:ext cx="1524000" cy="668486"/>
          </a:xfrm>
          <a:custGeom>
            <a:avLst/>
            <a:gdLst>
              <a:gd name="connsiteX0" fmla="*/ 0 w 1524000"/>
              <a:gd name="connsiteY0" fmla="*/ 166836 h 668486"/>
              <a:gd name="connsiteX1" fmla="*/ 247650 w 1524000"/>
              <a:gd name="connsiteY1" fmla="*/ 204936 h 668486"/>
              <a:gd name="connsiteX2" fmla="*/ 749300 w 1524000"/>
              <a:gd name="connsiteY2" fmla="*/ 1736 h 668486"/>
              <a:gd name="connsiteX3" fmla="*/ 1371600 w 1524000"/>
              <a:gd name="connsiteY3" fmla="*/ 338286 h 668486"/>
              <a:gd name="connsiteX4" fmla="*/ 1524000 w 1524000"/>
              <a:gd name="connsiteY4" fmla="*/ 668486 h 66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668486">
                <a:moveTo>
                  <a:pt x="0" y="166836"/>
                </a:moveTo>
                <a:cubicBezTo>
                  <a:pt x="61383" y="199644"/>
                  <a:pt x="122767" y="232453"/>
                  <a:pt x="247650" y="204936"/>
                </a:cubicBezTo>
                <a:cubicBezTo>
                  <a:pt x="372533" y="177419"/>
                  <a:pt x="561975" y="-20489"/>
                  <a:pt x="749300" y="1736"/>
                </a:cubicBezTo>
                <a:cubicBezTo>
                  <a:pt x="936625" y="23961"/>
                  <a:pt x="1242483" y="227161"/>
                  <a:pt x="1371600" y="338286"/>
                </a:cubicBezTo>
                <a:cubicBezTo>
                  <a:pt x="1500717" y="449411"/>
                  <a:pt x="1512358" y="558948"/>
                  <a:pt x="1524000" y="668486"/>
                </a:cubicBezTo>
              </a:path>
            </a:pathLst>
          </a:custGeom>
          <a:noFill/>
          <a:ln w="38100">
            <a:solidFill>
              <a:srgbClr val="C00000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Frihandsfigur: Form 31">
            <a:extLst>
              <a:ext uri="{FF2B5EF4-FFF2-40B4-BE49-F238E27FC236}">
                <a16:creationId xmlns:a16="http://schemas.microsoft.com/office/drawing/2014/main" id="{89EB6DC1-ECE9-089F-BEEB-311424F34709}"/>
              </a:ext>
            </a:extLst>
          </p:cNvPr>
          <p:cNvSpPr/>
          <p:nvPr/>
        </p:nvSpPr>
        <p:spPr>
          <a:xfrm>
            <a:off x="4445000" y="1720850"/>
            <a:ext cx="1536700" cy="781050"/>
          </a:xfrm>
          <a:custGeom>
            <a:avLst/>
            <a:gdLst>
              <a:gd name="connsiteX0" fmla="*/ 1536700 w 1536700"/>
              <a:gd name="connsiteY0" fmla="*/ 0 h 781050"/>
              <a:gd name="connsiteX1" fmla="*/ 1143000 w 1536700"/>
              <a:gd name="connsiteY1" fmla="*/ 317500 h 781050"/>
              <a:gd name="connsiteX2" fmla="*/ 285750 w 1536700"/>
              <a:gd name="connsiteY2" fmla="*/ 304800 h 781050"/>
              <a:gd name="connsiteX3" fmla="*/ 0 w 1536700"/>
              <a:gd name="connsiteY3" fmla="*/ 78105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6700" h="781050">
                <a:moveTo>
                  <a:pt x="1536700" y="0"/>
                </a:moveTo>
                <a:cubicBezTo>
                  <a:pt x="1444095" y="133350"/>
                  <a:pt x="1351491" y="266700"/>
                  <a:pt x="1143000" y="317500"/>
                </a:cubicBezTo>
                <a:cubicBezTo>
                  <a:pt x="934509" y="368300"/>
                  <a:pt x="476250" y="227542"/>
                  <a:pt x="285750" y="304800"/>
                </a:cubicBezTo>
                <a:cubicBezTo>
                  <a:pt x="95250" y="382058"/>
                  <a:pt x="47625" y="581554"/>
                  <a:pt x="0" y="781050"/>
                </a:cubicBezTo>
              </a:path>
            </a:pathLst>
          </a:custGeom>
          <a:noFill/>
          <a:ln w="38100">
            <a:solidFill>
              <a:srgbClr val="C00000">
                <a:alpha val="50196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214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F6043CCB-96AE-4F2C-B6EF-A3ED7139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Systemdemonstrator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6FCB952-D109-4325-A505-E65CC6DD22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9255" y="1759305"/>
            <a:ext cx="4464324" cy="4447455"/>
          </a:xfrm>
        </p:spPr>
        <p:txBody>
          <a:bodyPr>
            <a:normAutofit/>
          </a:bodyPr>
          <a:lstStyle/>
          <a:p>
            <a:r>
              <a:rPr lang="sv-SE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”En systemdemonstrator visar vägen för – demonstrerar – hur en kombination av strategiskt utvalda innovativa lösningar med hög mognadsgrad tillsammans kan förändra ett system i en angiven riktning. 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304540CD-F078-4CB9-BD68-15834149DA99}"/>
              </a:ext>
            </a:extLst>
          </p:cNvPr>
          <p:cNvSpPr/>
          <p:nvPr/>
        </p:nvSpPr>
        <p:spPr>
          <a:xfrm>
            <a:off x="6973870" y="2265583"/>
            <a:ext cx="1496906" cy="1117600"/>
          </a:xfrm>
          <a:prstGeom prst="roundRect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316BDFCF-1C55-4E28-A8A0-F8657A731053}"/>
              </a:ext>
            </a:extLst>
          </p:cNvPr>
          <p:cNvSpPr/>
          <p:nvPr/>
        </p:nvSpPr>
        <p:spPr>
          <a:xfrm>
            <a:off x="7123306" y="2384540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D9FC4844-BF0A-44B9-AD17-BAED2F9F49EC}"/>
              </a:ext>
            </a:extLst>
          </p:cNvPr>
          <p:cNvSpPr/>
          <p:nvPr/>
        </p:nvSpPr>
        <p:spPr>
          <a:xfrm>
            <a:off x="7341746" y="2459047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D98CC751-BF0D-492B-B305-E84FDE256A81}"/>
              </a:ext>
            </a:extLst>
          </p:cNvPr>
          <p:cNvSpPr/>
          <p:nvPr/>
        </p:nvSpPr>
        <p:spPr>
          <a:xfrm>
            <a:off x="7237184" y="2940371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AE1FB779-4FA6-4289-88D5-0999BD3BDCA1}"/>
              </a:ext>
            </a:extLst>
          </p:cNvPr>
          <p:cNvSpPr/>
          <p:nvPr/>
        </p:nvSpPr>
        <p:spPr>
          <a:xfrm>
            <a:off x="7613950" y="2940371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3433C669-9502-4407-8906-EAC4805C0ECA}"/>
              </a:ext>
            </a:extLst>
          </p:cNvPr>
          <p:cNvSpPr/>
          <p:nvPr/>
        </p:nvSpPr>
        <p:spPr>
          <a:xfrm>
            <a:off x="7990717" y="2940371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A4C20330-945A-43FB-9266-15E6EFD948C7}"/>
              </a:ext>
            </a:extLst>
          </p:cNvPr>
          <p:cNvSpPr/>
          <p:nvPr/>
        </p:nvSpPr>
        <p:spPr>
          <a:xfrm>
            <a:off x="7782012" y="2354269"/>
            <a:ext cx="487680" cy="4876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CD16380D-1DBE-4BC6-9A31-35F6A91070AD}"/>
              </a:ext>
            </a:extLst>
          </p:cNvPr>
          <p:cNvCxnSpPr>
            <a:cxnSpLocks/>
          </p:cNvCxnSpPr>
          <p:nvPr/>
        </p:nvCxnSpPr>
        <p:spPr>
          <a:xfrm>
            <a:off x="7289253" y="2669020"/>
            <a:ext cx="52493" cy="27135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04322099-FB4C-4F04-9FDA-734081B2A6C7}"/>
              </a:ext>
            </a:extLst>
          </p:cNvPr>
          <p:cNvCxnSpPr>
            <a:cxnSpLocks/>
            <a:stCxn id="8" idx="4"/>
          </p:cNvCxnSpPr>
          <p:nvPr/>
        </p:nvCxnSpPr>
        <p:spPr>
          <a:xfrm flipH="1">
            <a:off x="7431280" y="2743527"/>
            <a:ext cx="52706" cy="19684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8EC430B9-7903-49CE-B88C-6BD85A0B0FA3}"/>
              </a:ext>
            </a:extLst>
          </p:cNvPr>
          <p:cNvCxnSpPr>
            <a:cxnSpLocks/>
            <a:stCxn id="13" idx="3"/>
          </p:cNvCxnSpPr>
          <p:nvPr/>
        </p:nvCxnSpPr>
        <p:spPr>
          <a:xfrm flipH="1">
            <a:off x="7801488" y="2770530"/>
            <a:ext cx="51943" cy="16984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2D098310-9CE7-46DB-821E-81E9F7F87F6F}"/>
              </a:ext>
            </a:extLst>
          </p:cNvPr>
          <p:cNvCxnSpPr>
            <a:cxnSpLocks/>
            <a:stCxn id="11" idx="6"/>
            <a:endCxn id="12" idx="2"/>
          </p:cNvCxnSpPr>
          <p:nvPr/>
        </p:nvCxnSpPr>
        <p:spPr>
          <a:xfrm>
            <a:off x="7898430" y="3082611"/>
            <a:ext cx="9228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17">
            <a:extLst>
              <a:ext uri="{FF2B5EF4-FFF2-40B4-BE49-F238E27FC236}">
                <a16:creationId xmlns:a16="http://schemas.microsoft.com/office/drawing/2014/main" id="{172077D2-38E4-43D3-8C55-69D08CAD6F12}"/>
              </a:ext>
            </a:extLst>
          </p:cNvPr>
          <p:cNvCxnSpPr>
            <a:cxnSpLocks/>
          </p:cNvCxnSpPr>
          <p:nvPr/>
        </p:nvCxnSpPr>
        <p:spPr>
          <a:xfrm>
            <a:off x="7576272" y="2719820"/>
            <a:ext cx="139488" cy="22055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ktangel: rundade hörn 18">
            <a:extLst>
              <a:ext uri="{FF2B5EF4-FFF2-40B4-BE49-F238E27FC236}">
                <a16:creationId xmlns:a16="http://schemas.microsoft.com/office/drawing/2014/main" id="{BA9A4DF5-08ED-4858-8D14-2BF20C679979}"/>
              </a:ext>
            </a:extLst>
          </p:cNvPr>
          <p:cNvSpPr/>
          <p:nvPr/>
        </p:nvSpPr>
        <p:spPr>
          <a:xfrm>
            <a:off x="9736120" y="2250978"/>
            <a:ext cx="1496906" cy="1117600"/>
          </a:xfrm>
          <a:prstGeom prst="roundRect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128C7438-935B-43A6-BFD8-CFD22C690DB3}"/>
              </a:ext>
            </a:extLst>
          </p:cNvPr>
          <p:cNvSpPr/>
          <p:nvPr/>
        </p:nvSpPr>
        <p:spPr>
          <a:xfrm>
            <a:off x="9885556" y="2369935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CA39DAD4-61AB-4013-9C4E-561530FB6FC4}"/>
              </a:ext>
            </a:extLst>
          </p:cNvPr>
          <p:cNvSpPr/>
          <p:nvPr/>
        </p:nvSpPr>
        <p:spPr>
          <a:xfrm>
            <a:off x="10103996" y="2444442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39D5E2F6-B463-402A-AF05-B8A65B2F2B84}"/>
              </a:ext>
            </a:extLst>
          </p:cNvPr>
          <p:cNvSpPr/>
          <p:nvPr/>
        </p:nvSpPr>
        <p:spPr>
          <a:xfrm>
            <a:off x="9999434" y="2925766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88B77774-9CBF-4CD7-9855-04740036766A}"/>
              </a:ext>
            </a:extLst>
          </p:cNvPr>
          <p:cNvSpPr/>
          <p:nvPr/>
        </p:nvSpPr>
        <p:spPr>
          <a:xfrm>
            <a:off x="10376200" y="2925766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559C924B-A71B-4DE7-A02C-B87A59FC8405}"/>
              </a:ext>
            </a:extLst>
          </p:cNvPr>
          <p:cNvSpPr/>
          <p:nvPr/>
        </p:nvSpPr>
        <p:spPr>
          <a:xfrm>
            <a:off x="10752967" y="2925766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1F3346A8-EBBB-45AC-9F9A-13CC026A3B55}"/>
              </a:ext>
            </a:extLst>
          </p:cNvPr>
          <p:cNvSpPr/>
          <p:nvPr/>
        </p:nvSpPr>
        <p:spPr>
          <a:xfrm>
            <a:off x="10544262" y="2339664"/>
            <a:ext cx="487680" cy="4876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0546C666-C6C2-4080-8629-DF2C56BFDBD4}"/>
              </a:ext>
            </a:extLst>
          </p:cNvPr>
          <p:cNvCxnSpPr>
            <a:cxnSpLocks/>
          </p:cNvCxnSpPr>
          <p:nvPr/>
        </p:nvCxnSpPr>
        <p:spPr>
          <a:xfrm>
            <a:off x="10051503" y="2654415"/>
            <a:ext cx="52493" cy="27135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koppling 26">
            <a:extLst>
              <a:ext uri="{FF2B5EF4-FFF2-40B4-BE49-F238E27FC236}">
                <a16:creationId xmlns:a16="http://schemas.microsoft.com/office/drawing/2014/main" id="{4E5E65B3-A39C-4948-8FCE-A7F4EC6FC012}"/>
              </a:ext>
            </a:extLst>
          </p:cNvPr>
          <p:cNvCxnSpPr>
            <a:cxnSpLocks/>
            <a:stCxn id="21" idx="4"/>
          </p:cNvCxnSpPr>
          <p:nvPr/>
        </p:nvCxnSpPr>
        <p:spPr>
          <a:xfrm flipH="1">
            <a:off x="10193530" y="2728922"/>
            <a:ext cx="52706" cy="19684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koppling 27">
            <a:extLst>
              <a:ext uri="{FF2B5EF4-FFF2-40B4-BE49-F238E27FC236}">
                <a16:creationId xmlns:a16="http://schemas.microsoft.com/office/drawing/2014/main" id="{03947CB7-C7DF-4EB4-A5C8-CAE0111ACD14}"/>
              </a:ext>
            </a:extLst>
          </p:cNvPr>
          <p:cNvCxnSpPr>
            <a:cxnSpLocks/>
            <a:stCxn id="25" idx="3"/>
          </p:cNvCxnSpPr>
          <p:nvPr/>
        </p:nvCxnSpPr>
        <p:spPr>
          <a:xfrm flipH="1">
            <a:off x="10563738" y="2755925"/>
            <a:ext cx="51943" cy="16984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6A1CDB7D-8B1F-4EC0-AD7A-82DD61BE3849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>
          <a:xfrm>
            <a:off x="10660680" y="3068006"/>
            <a:ext cx="92287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koppling 29">
            <a:extLst>
              <a:ext uri="{FF2B5EF4-FFF2-40B4-BE49-F238E27FC236}">
                <a16:creationId xmlns:a16="http://schemas.microsoft.com/office/drawing/2014/main" id="{50FCF3BC-5684-47AB-8E85-A1CA59ADCEE0}"/>
              </a:ext>
            </a:extLst>
          </p:cNvPr>
          <p:cNvCxnSpPr>
            <a:cxnSpLocks/>
          </p:cNvCxnSpPr>
          <p:nvPr/>
        </p:nvCxnSpPr>
        <p:spPr>
          <a:xfrm>
            <a:off x="10338522" y="2705215"/>
            <a:ext cx="139488" cy="22055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ktangel: rundade hörn 30">
            <a:extLst>
              <a:ext uri="{FF2B5EF4-FFF2-40B4-BE49-F238E27FC236}">
                <a16:creationId xmlns:a16="http://schemas.microsoft.com/office/drawing/2014/main" id="{8E4C048E-699E-4552-B5EA-CCB57784CB42}"/>
              </a:ext>
            </a:extLst>
          </p:cNvPr>
          <p:cNvSpPr/>
          <p:nvPr/>
        </p:nvSpPr>
        <p:spPr>
          <a:xfrm>
            <a:off x="9736120" y="3701507"/>
            <a:ext cx="1496906" cy="1117600"/>
          </a:xfrm>
          <a:prstGeom prst="roundRect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32" name="Ellips 31">
            <a:extLst>
              <a:ext uri="{FF2B5EF4-FFF2-40B4-BE49-F238E27FC236}">
                <a16:creationId xmlns:a16="http://schemas.microsoft.com/office/drawing/2014/main" id="{18B9ADD7-8A00-4D72-A0E7-86947E37328C}"/>
              </a:ext>
            </a:extLst>
          </p:cNvPr>
          <p:cNvSpPr/>
          <p:nvPr/>
        </p:nvSpPr>
        <p:spPr>
          <a:xfrm>
            <a:off x="9885556" y="3820464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34" name="Ellips 33">
            <a:extLst>
              <a:ext uri="{FF2B5EF4-FFF2-40B4-BE49-F238E27FC236}">
                <a16:creationId xmlns:a16="http://schemas.microsoft.com/office/drawing/2014/main" id="{37806B27-F541-4991-9E8F-C45A1DC43029}"/>
              </a:ext>
            </a:extLst>
          </p:cNvPr>
          <p:cNvSpPr/>
          <p:nvPr/>
        </p:nvSpPr>
        <p:spPr>
          <a:xfrm>
            <a:off x="9999434" y="4376295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35" name="Ellips 34">
            <a:extLst>
              <a:ext uri="{FF2B5EF4-FFF2-40B4-BE49-F238E27FC236}">
                <a16:creationId xmlns:a16="http://schemas.microsoft.com/office/drawing/2014/main" id="{72D5D2E7-40CF-4C9D-9A42-0890E6EDC19B}"/>
              </a:ext>
            </a:extLst>
          </p:cNvPr>
          <p:cNvSpPr/>
          <p:nvPr/>
        </p:nvSpPr>
        <p:spPr>
          <a:xfrm>
            <a:off x="10376200" y="4376295"/>
            <a:ext cx="284480" cy="2844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36" name="Ellips 35">
            <a:extLst>
              <a:ext uri="{FF2B5EF4-FFF2-40B4-BE49-F238E27FC236}">
                <a16:creationId xmlns:a16="http://schemas.microsoft.com/office/drawing/2014/main" id="{D6E5BDEF-E99C-48D2-95AA-E9499337F489}"/>
              </a:ext>
            </a:extLst>
          </p:cNvPr>
          <p:cNvSpPr/>
          <p:nvPr/>
        </p:nvSpPr>
        <p:spPr>
          <a:xfrm>
            <a:off x="10752967" y="4277873"/>
            <a:ext cx="382902" cy="382902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37" name="Ellips 36">
            <a:extLst>
              <a:ext uri="{FF2B5EF4-FFF2-40B4-BE49-F238E27FC236}">
                <a16:creationId xmlns:a16="http://schemas.microsoft.com/office/drawing/2014/main" id="{3E57262A-5CB1-45E1-AF5C-14841AC7C985}"/>
              </a:ext>
            </a:extLst>
          </p:cNvPr>
          <p:cNvSpPr/>
          <p:nvPr/>
        </p:nvSpPr>
        <p:spPr>
          <a:xfrm>
            <a:off x="10698142" y="3804790"/>
            <a:ext cx="250943" cy="250943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cxnSp>
        <p:nvCxnSpPr>
          <p:cNvPr id="38" name="Rak koppling 37">
            <a:extLst>
              <a:ext uri="{FF2B5EF4-FFF2-40B4-BE49-F238E27FC236}">
                <a16:creationId xmlns:a16="http://schemas.microsoft.com/office/drawing/2014/main" id="{BCBE63C0-33E0-4494-9701-2817F490B9B7}"/>
              </a:ext>
            </a:extLst>
          </p:cNvPr>
          <p:cNvCxnSpPr>
            <a:cxnSpLocks/>
          </p:cNvCxnSpPr>
          <p:nvPr/>
        </p:nvCxnSpPr>
        <p:spPr>
          <a:xfrm>
            <a:off x="10051503" y="4104944"/>
            <a:ext cx="52493" cy="27135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koppling 38">
            <a:extLst>
              <a:ext uri="{FF2B5EF4-FFF2-40B4-BE49-F238E27FC236}">
                <a16:creationId xmlns:a16="http://schemas.microsoft.com/office/drawing/2014/main" id="{08BCA084-859C-4155-86D4-6DB24BBF7740}"/>
              </a:ext>
            </a:extLst>
          </p:cNvPr>
          <p:cNvCxnSpPr>
            <a:cxnSpLocks/>
            <a:stCxn id="33" idx="4"/>
          </p:cNvCxnSpPr>
          <p:nvPr/>
        </p:nvCxnSpPr>
        <p:spPr>
          <a:xfrm flipH="1">
            <a:off x="10193531" y="4179451"/>
            <a:ext cx="129114" cy="19684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koppling 39">
            <a:extLst>
              <a:ext uri="{FF2B5EF4-FFF2-40B4-BE49-F238E27FC236}">
                <a16:creationId xmlns:a16="http://schemas.microsoft.com/office/drawing/2014/main" id="{37204DDA-929F-4048-B467-87A782DA075A}"/>
              </a:ext>
            </a:extLst>
          </p:cNvPr>
          <p:cNvCxnSpPr>
            <a:cxnSpLocks/>
            <a:stCxn id="37" idx="3"/>
            <a:endCxn id="35" idx="7"/>
          </p:cNvCxnSpPr>
          <p:nvPr/>
        </p:nvCxnSpPr>
        <p:spPr>
          <a:xfrm flipH="1">
            <a:off x="10619019" y="4018983"/>
            <a:ext cx="115873" cy="39897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koppling 41">
            <a:extLst>
              <a:ext uri="{FF2B5EF4-FFF2-40B4-BE49-F238E27FC236}">
                <a16:creationId xmlns:a16="http://schemas.microsoft.com/office/drawing/2014/main" id="{C41D87FE-1466-4451-A4BB-B7D96758D47C}"/>
              </a:ext>
            </a:extLst>
          </p:cNvPr>
          <p:cNvCxnSpPr>
            <a:cxnSpLocks/>
          </p:cNvCxnSpPr>
          <p:nvPr/>
        </p:nvCxnSpPr>
        <p:spPr>
          <a:xfrm>
            <a:off x="10338522" y="4155744"/>
            <a:ext cx="139488" cy="22055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koppling 40">
            <a:extLst>
              <a:ext uri="{FF2B5EF4-FFF2-40B4-BE49-F238E27FC236}">
                <a16:creationId xmlns:a16="http://schemas.microsoft.com/office/drawing/2014/main" id="{1FF0DB61-BDFD-4C67-B775-1C019C968A50}"/>
              </a:ext>
            </a:extLst>
          </p:cNvPr>
          <p:cNvCxnSpPr>
            <a:cxnSpLocks/>
            <a:stCxn id="35" idx="6"/>
            <a:endCxn id="36" idx="2"/>
          </p:cNvCxnSpPr>
          <p:nvPr/>
        </p:nvCxnSpPr>
        <p:spPr>
          <a:xfrm flipV="1">
            <a:off x="10660680" y="4469324"/>
            <a:ext cx="92287" cy="4921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l: höger 42">
            <a:extLst>
              <a:ext uri="{FF2B5EF4-FFF2-40B4-BE49-F238E27FC236}">
                <a16:creationId xmlns:a16="http://schemas.microsoft.com/office/drawing/2014/main" id="{C4D59F24-6A01-4749-B0ED-EBDD6C101B83}"/>
              </a:ext>
            </a:extLst>
          </p:cNvPr>
          <p:cNvSpPr/>
          <p:nvPr/>
        </p:nvSpPr>
        <p:spPr>
          <a:xfrm>
            <a:off x="8626862" y="2624144"/>
            <a:ext cx="958215" cy="349250"/>
          </a:xfrm>
          <a:prstGeom prst="rightArrow">
            <a:avLst/>
          </a:prstGeom>
          <a:solidFill>
            <a:srgbClr val="CBEEF0">
              <a:alpha val="38824"/>
            </a:srgb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44" name="Pil: höger 43">
            <a:extLst>
              <a:ext uri="{FF2B5EF4-FFF2-40B4-BE49-F238E27FC236}">
                <a16:creationId xmlns:a16="http://schemas.microsoft.com/office/drawing/2014/main" id="{C30AAC41-E14F-47B9-91A3-3D098F3FC699}"/>
              </a:ext>
            </a:extLst>
          </p:cNvPr>
          <p:cNvSpPr/>
          <p:nvPr/>
        </p:nvSpPr>
        <p:spPr>
          <a:xfrm rot="1954674">
            <a:off x="8534503" y="3455609"/>
            <a:ext cx="1132165" cy="349250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33" name="Ellips 32">
            <a:extLst>
              <a:ext uri="{FF2B5EF4-FFF2-40B4-BE49-F238E27FC236}">
                <a16:creationId xmlns:a16="http://schemas.microsoft.com/office/drawing/2014/main" id="{ABA3283E-80D0-4C46-98D2-E697A32116DE}"/>
              </a:ext>
            </a:extLst>
          </p:cNvPr>
          <p:cNvSpPr/>
          <p:nvPr/>
        </p:nvSpPr>
        <p:spPr>
          <a:xfrm>
            <a:off x="10103996" y="3742153"/>
            <a:ext cx="437298" cy="437298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err="1">
              <a:solidFill>
                <a:schemeClr val="tx1"/>
              </a:solidFill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3F1C9CF-E8E4-454A-A55F-CE3AC23D31C5}"/>
              </a:ext>
            </a:extLst>
          </p:cNvPr>
          <p:cNvSpPr txBox="1"/>
          <p:nvPr/>
        </p:nvSpPr>
        <p:spPr>
          <a:xfrm>
            <a:off x="7491577" y="2264026"/>
            <a:ext cx="73935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66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</a:p>
        </p:txBody>
      </p:sp>
      <p:sp>
        <p:nvSpPr>
          <p:cNvPr id="51" name="textruta 50">
            <a:extLst>
              <a:ext uri="{FF2B5EF4-FFF2-40B4-BE49-F238E27FC236}">
                <a16:creationId xmlns:a16="http://schemas.microsoft.com/office/drawing/2014/main" id="{1D959CE0-DBD0-4F4B-B0FE-52EE1B1D1A52}"/>
              </a:ext>
            </a:extLst>
          </p:cNvPr>
          <p:cNvSpPr txBox="1"/>
          <p:nvPr/>
        </p:nvSpPr>
        <p:spPr>
          <a:xfrm>
            <a:off x="10255039" y="2246109"/>
            <a:ext cx="73935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66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</a:p>
        </p:txBody>
      </p:sp>
      <p:sp>
        <p:nvSpPr>
          <p:cNvPr id="52" name="textruta 51">
            <a:extLst>
              <a:ext uri="{FF2B5EF4-FFF2-40B4-BE49-F238E27FC236}">
                <a16:creationId xmlns:a16="http://schemas.microsoft.com/office/drawing/2014/main" id="{7BD86947-B121-4A53-BB7B-6593ADF6624B}"/>
              </a:ext>
            </a:extLst>
          </p:cNvPr>
          <p:cNvSpPr txBox="1"/>
          <p:nvPr/>
        </p:nvSpPr>
        <p:spPr>
          <a:xfrm>
            <a:off x="10241251" y="3729035"/>
            <a:ext cx="739359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66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28988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mart Textiles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A97A"/>
      </a:accent1>
      <a:accent2>
        <a:srgbClr val="053C3C"/>
      </a:accent2>
      <a:accent3>
        <a:srgbClr val="E9ECEE"/>
      </a:accent3>
      <a:accent4>
        <a:srgbClr val="A09FA5"/>
      </a:accent4>
      <a:accent5>
        <a:srgbClr val="121F2B"/>
      </a:accent5>
      <a:accent6>
        <a:srgbClr val="907A48"/>
      </a:accent6>
      <a:hlink>
        <a:srgbClr val="2A799C"/>
      </a:hlink>
      <a:folHlink>
        <a:srgbClr val="C490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err="1" smtClean="0">
            <a:latin typeface="Museo Sans 500" panose="02000000000000000000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innova mörk">
  <a:themeElements>
    <a:clrScheme name="Vinnova mörk">
      <a:dk1>
        <a:srgbClr val="FFFFFF"/>
      </a:dk1>
      <a:lt1>
        <a:srgbClr val="404040"/>
      </a:lt1>
      <a:dk2>
        <a:srgbClr val="008782"/>
      </a:dk2>
      <a:lt2>
        <a:srgbClr val="FFFCE9"/>
      </a:lt2>
      <a:accent1>
        <a:srgbClr val="CBEEF0"/>
      </a:accent1>
      <a:accent2>
        <a:srgbClr val="184EA3"/>
      </a:accent2>
      <a:accent3>
        <a:srgbClr val="33849B"/>
      </a:accent3>
      <a:accent4>
        <a:srgbClr val="81BD27"/>
      </a:accent4>
      <a:accent5>
        <a:srgbClr val="FFFFFF"/>
      </a:accent5>
      <a:accent6>
        <a:srgbClr val="008782"/>
      </a:accent6>
      <a:hlink>
        <a:srgbClr val="CBEEF0"/>
      </a:hlink>
      <a:folHlink>
        <a:srgbClr val="CBEEF0"/>
      </a:folHlink>
    </a:clrScheme>
    <a:fontScheme name="Vinnova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D93B7BA-96D7-40F9-AEC7-79EC1D6658C2}" vid="{3F96F155-B383-445C-BC77-5D92C03C6092}"/>
    </a:ext>
  </a:extLst>
</a:theme>
</file>

<file path=ppt/theme/theme3.xml><?xml version="1.0" encoding="utf-8"?>
<a:theme xmlns:a="http://schemas.openxmlformats.org/drawingml/2006/main" name="1_Office-tema">
  <a:themeElements>
    <a:clrScheme name="Smart Textiles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A97A"/>
      </a:accent1>
      <a:accent2>
        <a:srgbClr val="053C3C"/>
      </a:accent2>
      <a:accent3>
        <a:srgbClr val="E9ECEE"/>
      </a:accent3>
      <a:accent4>
        <a:srgbClr val="A09FA5"/>
      </a:accent4>
      <a:accent5>
        <a:srgbClr val="121F2B"/>
      </a:accent5>
      <a:accent6>
        <a:srgbClr val="907A48"/>
      </a:accent6>
      <a:hlink>
        <a:srgbClr val="2A799C"/>
      </a:hlink>
      <a:folHlink>
        <a:srgbClr val="C490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err="1" smtClean="0">
            <a:latin typeface="Museo Sans 500" panose="02000000000000000000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44BA55F6572489ACC0990AD65B3CB" ma:contentTypeVersion="2" ma:contentTypeDescription="Create a new document." ma:contentTypeScope="" ma:versionID="67e94011573c18ef5e5f9bd444a1fbed">
  <xsd:schema xmlns:xsd="http://www.w3.org/2001/XMLSchema" xmlns:xs="http://www.w3.org/2001/XMLSchema" xmlns:p="http://schemas.microsoft.com/office/2006/metadata/properties" xmlns:ns2="23ea9f9f-4545-426f-a6ef-8d7a0b62b88b" targetNamespace="http://schemas.microsoft.com/office/2006/metadata/properties" ma:root="true" ma:fieldsID="4d767c11ea58798498b7644d44f3946e" ns2:_="">
    <xsd:import namespace="23ea9f9f-4545-426f-a6ef-8d7a0b62b8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a9f9f-4545-426f-a6ef-8d7a0b62b8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3D48D5-D535-40E7-9EE4-4BB484AFD295}"/>
</file>

<file path=customXml/itemProps2.xml><?xml version="1.0" encoding="utf-8"?>
<ds:datastoreItem xmlns:ds="http://schemas.openxmlformats.org/officeDocument/2006/customXml" ds:itemID="{F51E216F-CAB8-4170-8DA5-4AA408133389}"/>
</file>

<file path=customXml/itemProps3.xml><?xml version="1.0" encoding="utf-8"?>
<ds:datastoreItem xmlns:ds="http://schemas.openxmlformats.org/officeDocument/2006/customXml" ds:itemID="{B0BC025D-3BD7-4B6B-BE81-1A8E2FC6C5D1}"/>
</file>

<file path=docProps/app.xml><?xml version="1.0" encoding="utf-8"?>
<Properties xmlns="http://schemas.openxmlformats.org/officeDocument/2006/extended-properties" xmlns:vt="http://schemas.openxmlformats.org/officeDocument/2006/docPropsVTypes">
  <TotalTime>3747</TotalTime>
  <Words>1199</Words>
  <Application>Microsoft Office PowerPoint</Application>
  <PresentationFormat>Bredbild</PresentationFormat>
  <Paragraphs>222</Paragraphs>
  <Slides>23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23</vt:i4>
      </vt:variant>
    </vt:vector>
  </HeadingPairs>
  <TitlesOfParts>
    <vt:vector size="36" baseType="lpstr">
      <vt:lpstr>Arial</vt:lpstr>
      <vt:lpstr>Calibri</vt:lpstr>
      <vt:lpstr>Cambria</vt:lpstr>
      <vt:lpstr>Courier New</vt:lpstr>
      <vt:lpstr>Franklin Gothic Demi Cond</vt:lpstr>
      <vt:lpstr>Museo Sans 300</vt:lpstr>
      <vt:lpstr>Museo Sans 500</vt:lpstr>
      <vt:lpstr>Times</vt:lpstr>
      <vt:lpstr>Times New Roman</vt:lpstr>
      <vt:lpstr>Wingdings</vt:lpstr>
      <vt:lpstr>Office-tema</vt:lpstr>
      <vt:lpstr>Vinnova mörk</vt:lpstr>
      <vt:lpstr>1_Office-tema</vt:lpstr>
      <vt:lpstr>Öppet infomöte 7 december Hållbart textilsystem  – en förstudie för innovativa systemdemonstratorer   </vt:lpstr>
      <vt:lpstr>AGENDA</vt:lpstr>
      <vt:lpstr>Syfte med dagens infomöte</vt:lpstr>
      <vt:lpstr>Systemdemonstratorer för ett hållbart textilsystem</vt:lpstr>
      <vt:lpstr>PowerPoint-presentation</vt:lpstr>
      <vt:lpstr>PowerPoint-presentation</vt:lpstr>
      <vt:lpstr>PowerPoint-presentation</vt:lpstr>
      <vt:lpstr>PowerPoint-presentation</vt:lpstr>
      <vt:lpstr>Systemdemonstrator</vt:lpstr>
      <vt:lpstr>Vad är en systemdemonstrator?</vt:lpstr>
      <vt:lpstr>PowerPoint-presentation</vt:lpstr>
      <vt:lpstr>Koordineringsansvar av förstudiefasen</vt:lpstr>
      <vt:lpstr>Parterna i projektet</vt:lpstr>
      <vt:lpstr>Förstudiens olika delar </vt:lpstr>
      <vt:lpstr>AP 1 Processtöd och ledande expertis för att främja systemtänkande och innovation</vt:lpstr>
      <vt:lpstr>BAKGRUND Hur man kom fram till de tre områdena</vt:lpstr>
      <vt:lpstr>AP 2, 3 och 4 Områden för systemdemonstration</vt:lpstr>
      <vt:lpstr>AP 5 Projektledning, mobilisering och dialog</vt:lpstr>
      <vt:lpstr>PowerPoint-presentation</vt:lpstr>
      <vt:lpstr>Projektorganisation  </vt:lpstr>
      <vt:lpstr>Frågestund från chatten</vt:lpstr>
      <vt:lpstr>Intresse att ingå i Expertgruppen?   kontakta: Susanne Nejderås, projektledare susanne.nejderas@hb.se  Malin Svensson, projektadministratör malin.svensson@hb.se </vt:lpstr>
      <vt:lpstr>PowerPoint-presentation</vt:lpstr>
    </vt:vector>
  </TitlesOfParts>
  <Company>HB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PARK BORÅS MÖTE</dc:title>
  <dc:creator>Karin Ottosson</dc:creator>
  <cp:lastModifiedBy>Susanne Nejderås</cp:lastModifiedBy>
  <cp:revision>199</cp:revision>
  <cp:lastPrinted>2021-08-26T09:48:50Z</cp:lastPrinted>
  <dcterms:modified xsi:type="dcterms:W3CDTF">2022-12-07T15:25:01Z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0x01010095944BA55F6572489ACC0990AD65B3CB</vt:lpwstr>
  </property>
</Properties>
</file>